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4"/>
  </p:notesMasterIdLst>
  <p:handoutMasterIdLst>
    <p:handoutMasterId r:id="rId15"/>
  </p:handoutMasterIdLst>
  <p:sldIdLst>
    <p:sldId id="273" r:id="rId2"/>
    <p:sldId id="258" r:id="rId3"/>
    <p:sldId id="338" r:id="rId4"/>
    <p:sldId id="386" r:id="rId5"/>
    <p:sldId id="387" r:id="rId6"/>
    <p:sldId id="379" r:id="rId7"/>
    <p:sldId id="380" r:id="rId8"/>
    <p:sldId id="388" r:id="rId9"/>
    <p:sldId id="389" r:id="rId10"/>
    <p:sldId id="390" r:id="rId11"/>
    <p:sldId id="381" r:id="rId12"/>
    <p:sldId id="391"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27DD27"/>
    <a:srgbClr val="13F11E"/>
    <a:srgbClr val="44C0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86652" autoAdjust="0"/>
  </p:normalViewPr>
  <p:slideViewPr>
    <p:cSldViewPr snapToGrid="0">
      <p:cViewPr>
        <p:scale>
          <a:sx n="113" d="100"/>
          <a:sy n="113" d="100"/>
        </p:scale>
        <p:origin x="-1584" y="18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70627B5-3C71-468D-9138-51264DAD7755}" type="datetimeFigureOut">
              <a:rPr lang="en-US"/>
              <a:pPr>
                <a:defRPr/>
              </a:pPr>
              <a:t>4/29/2013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94E6927-0FD4-4F69-8DC8-6445145B0051}" type="slidenum">
              <a:rPr lang="en-US"/>
              <a:pPr>
                <a:defRPr/>
              </a:pPr>
              <a:t>‹#›</a:t>
            </a:fld>
            <a:endParaRPr lang="en-US"/>
          </a:p>
        </p:txBody>
      </p:sp>
    </p:spTree>
    <p:extLst>
      <p:ext uri="{BB962C8B-B14F-4D97-AF65-F5344CB8AC3E}">
        <p14:creationId xmlns:p14="http://schemas.microsoft.com/office/powerpoint/2010/main" val="30391526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8966D46-9D61-4F4D-A408-8123940F6439}" type="datetimeFigureOut">
              <a:rPr lang="en-US"/>
              <a:pPr>
                <a:defRPr/>
              </a:pPr>
              <a:t>4/29/2013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7A7E0A1-90E7-4BD9-9993-70B72FAC43A6}" type="slidenum">
              <a:rPr lang="en-US"/>
              <a:pPr>
                <a:defRPr/>
              </a:pPr>
              <a:t>‹#›</a:t>
            </a:fld>
            <a:endParaRPr lang="en-US"/>
          </a:p>
        </p:txBody>
      </p:sp>
    </p:spTree>
    <p:extLst>
      <p:ext uri="{BB962C8B-B14F-4D97-AF65-F5344CB8AC3E}">
        <p14:creationId xmlns:p14="http://schemas.microsoft.com/office/powerpoint/2010/main" val="21015098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7A7E0A1-90E7-4BD9-9993-70B72FAC43A6}"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Ultra Low Power Systems</a:t>
            </a:r>
            <a:r>
              <a:rPr lang="en-US" sz="1800" baseline="0" dirty="0" smtClean="0"/>
              <a:t> such as body sensor nodes promise to change the way we live. These systems provide rich information about activity, well being and environment. In this illustration BSNs are used to gather vitals of a subject continuously. It can alert a remotely located doctor in case of medical emergency. These systems are small in size and are often remotely located therefore need to have longer lifetime. Changing their batteries often is not possible, so they need to operate from harvested energy. Energy autonomy is central to their wide spread deployment</a:t>
            </a:r>
            <a:endParaRPr lang="en-US" sz="1800" dirty="0"/>
          </a:p>
        </p:txBody>
      </p:sp>
      <p:sp>
        <p:nvSpPr>
          <p:cNvPr id="4" name="Slide Number Placeholder 3"/>
          <p:cNvSpPr>
            <a:spLocks noGrp="1"/>
          </p:cNvSpPr>
          <p:nvPr>
            <p:ph type="sldNum" sz="quarter" idx="10"/>
          </p:nvPr>
        </p:nvSpPr>
        <p:spPr/>
        <p:txBody>
          <a:bodyPr/>
          <a:lstStyle/>
          <a:p>
            <a:pPr>
              <a:defRPr/>
            </a:pPr>
            <a:fld id="{F7A7E0A1-90E7-4BD9-9993-70B72FAC43A6}"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work focusses on the infrastructure circuits for the </a:t>
            </a:r>
            <a:r>
              <a:rPr lang="en-US" baseline="0" dirty="0" err="1" smtClean="0"/>
              <a:t>SoC.</a:t>
            </a:r>
            <a:r>
              <a:rPr lang="en-US" baseline="0" dirty="0" smtClean="0"/>
              <a:t> It needs efficient energy harvesting to increase the amount of harvested energy. Multiple regulated output voltages with higher efficiency to minimize loss and ultra-low power clocking to increase the lifetime in the idle mode.</a:t>
            </a:r>
            <a:endParaRPr lang="en-US" dirty="0"/>
          </a:p>
        </p:txBody>
      </p:sp>
      <p:sp>
        <p:nvSpPr>
          <p:cNvPr id="4" name="Slide Number Placeholder 3"/>
          <p:cNvSpPr>
            <a:spLocks noGrp="1"/>
          </p:cNvSpPr>
          <p:nvPr>
            <p:ph type="sldNum" sz="quarter" idx="10"/>
          </p:nvPr>
        </p:nvSpPr>
        <p:spPr/>
        <p:txBody>
          <a:bodyPr/>
          <a:lstStyle/>
          <a:p>
            <a:pPr>
              <a:defRPr/>
            </a:pPr>
            <a:fld id="{F7A7E0A1-90E7-4BD9-9993-70B72FAC43A6}"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Optimal</a:t>
            </a:r>
            <a:r>
              <a:rPr lang="en-US" baseline="0" dirty="0" smtClean="0"/>
              <a:t> energy point exists for each block in the </a:t>
            </a:r>
            <a:r>
              <a:rPr lang="en-US" baseline="0" dirty="0" err="1" smtClean="0"/>
              <a:t>SoC.</a:t>
            </a:r>
            <a:r>
              <a:rPr lang="en-US" baseline="0" dirty="0" smtClean="0"/>
              <a:t> Sometimes a different operating condition may be selected keeping in mind the performance, sensitivity etc. for the various blocks of the </a:t>
            </a:r>
            <a:r>
              <a:rPr lang="en-US" baseline="0" dirty="0" err="1" smtClean="0"/>
              <a:t>SoC.</a:t>
            </a:r>
            <a:r>
              <a:rPr lang="en-US" baseline="0" dirty="0" smtClean="0"/>
              <a:t> This drives the need for multiple regulated output voltages for the </a:t>
            </a:r>
            <a:r>
              <a:rPr lang="en-US" baseline="0" dirty="0" err="1" smtClean="0"/>
              <a:t>SoC.</a:t>
            </a:r>
            <a:endParaRPr lang="en-US" dirty="0"/>
          </a:p>
        </p:txBody>
      </p:sp>
      <p:sp>
        <p:nvSpPr>
          <p:cNvPr id="4" name="Slide Number Placeholder 3"/>
          <p:cNvSpPr>
            <a:spLocks noGrp="1"/>
          </p:cNvSpPr>
          <p:nvPr>
            <p:ph type="sldNum" sz="quarter" idx="10"/>
          </p:nvPr>
        </p:nvSpPr>
        <p:spPr/>
        <p:txBody>
          <a:bodyPr/>
          <a:lstStyle/>
          <a:p>
            <a:pPr>
              <a:defRPr/>
            </a:pPr>
            <a:fld id="{F7A7E0A1-90E7-4BD9-9993-70B72FAC43A6}"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Optimal</a:t>
            </a:r>
            <a:r>
              <a:rPr lang="en-US" baseline="0" dirty="0" smtClean="0"/>
              <a:t> energy point exists for each block in the </a:t>
            </a:r>
            <a:r>
              <a:rPr lang="en-US" baseline="0" dirty="0" err="1" smtClean="0"/>
              <a:t>SoC.</a:t>
            </a:r>
            <a:r>
              <a:rPr lang="en-US" baseline="0" dirty="0" smtClean="0"/>
              <a:t> Sometimes a different operating condition may be selected keeping in mind the performance, sensitivity etc. for the various blocks of the </a:t>
            </a:r>
            <a:r>
              <a:rPr lang="en-US" baseline="0" dirty="0" err="1" smtClean="0"/>
              <a:t>SoC.</a:t>
            </a:r>
            <a:r>
              <a:rPr lang="en-US" baseline="0" dirty="0" smtClean="0"/>
              <a:t> This drives the need for multiple regulated output voltages for the </a:t>
            </a:r>
            <a:r>
              <a:rPr lang="en-US" baseline="0" dirty="0" err="1" smtClean="0"/>
              <a:t>SoC.</a:t>
            </a:r>
            <a:endParaRPr lang="en-US" dirty="0"/>
          </a:p>
        </p:txBody>
      </p:sp>
      <p:sp>
        <p:nvSpPr>
          <p:cNvPr id="4" name="Slide Number Placeholder 3"/>
          <p:cNvSpPr>
            <a:spLocks noGrp="1"/>
          </p:cNvSpPr>
          <p:nvPr>
            <p:ph type="sldNum" sz="quarter" idx="10"/>
          </p:nvPr>
        </p:nvSpPr>
        <p:spPr/>
        <p:txBody>
          <a:bodyPr/>
          <a:lstStyle/>
          <a:p>
            <a:pPr>
              <a:defRPr/>
            </a:pPr>
            <a:fld id="{F7A7E0A1-90E7-4BD9-9993-70B72FAC43A6}"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p:spPr>
        <p:txBody>
          <a:bodyPr/>
          <a:lstStyle/>
          <a:p>
            <a:endParaRPr lang="ko-KR" altLang="ko-KR"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525"/>
            <a:ext cx="858838" cy="687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0638" y="5732463"/>
            <a:ext cx="1060451" cy="1077912"/>
          </a:xfrm>
          <a:prstGeom prst="rect">
            <a:avLst/>
          </a:prstGeom>
          <a:noFill/>
        </p:spPr>
        <p:txBody>
          <a:bodyPr>
            <a:spAutoFit/>
          </a:bodyPr>
          <a:lstStyle/>
          <a:p>
            <a:pPr fontAlgn="auto">
              <a:spcBef>
                <a:spcPts val="0"/>
              </a:spcBef>
              <a:spcAft>
                <a:spcPts val="0"/>
              </a:spcAft>
              <a:defRPr/>
            </a:pPr>
            <a:r>
              <a:rPr lang="en-US" sz="1600" b="1" dirty="0">
                <a:solidFill>
                  <a:schemeClr val="bg1"/>
                </a:solidFill>
                <a:latin typeface="Castellar" pitchFamily="18" charset="0"/>
                <a:cs typeface="Sakkal Majalla" pitchFamily="2" charset="-78"/>
              </a:rPr>
              <a:t>R</a:t>
            </a:r>
            <a:r>
              <a:rPr lang="en-US" sz="1200" dirty="0">
                <a:solidFill>
                  <a:schemeClr val="bg1"/>
                </a:solidFill>
                <a:latin typeface="Castellar" pitchFamily="18" charset="0"/>
                <a:cs typeface="Sakkal Majalla" pitchFamily="2" charset="-78"/>
              </a:rPr>
              <a:t>obust</a:t>
            </a:r>
          </a:p>
          <a:p>
            <a:pPr fontAlgn="auto">
              <a:spcBef>
                <a:spcPts val="0"/>
              </a:spcBef>
              <a:spcAft>
                <a:spcPts val="0"/>
              </a:spcAft>
              <a:defRPr/>
            </a:pPr>
            <a:r>
              <a:rPr lang="en-US" sz="1600" b="1" dirty="0">
                <a:solidFill>
                  <a:schemeClr val="bg1"/>
                </a:solidFill>
                <a:latin typeface="Castellar" pitchFamily="18" charset="0"/>
                <a:cs typeface="Sakkal Majalla" pitchFamily="2" charset="-78"/>
              </a:rPr>
              <a:t>L</a:t>
            </a:r>
            <a:r>
              <a:rPr lang="en-US" sz="1200" dirty="0">
                <a:solidFill>
                  <a:schemeClr val="bg1"/>
                </a:solidFill>
                <a:latin typeface="Castellar" pitchFamily="18" charset="0"/>
                <a:cs typeface="Sakkal Majalla" pitchFamily="2" charset="-78"/>
              </a:rPr>
              <a:t>ow</a:t>
            </a:r>
          </a:p>
          <a:p>
            <a:pPr fontAlgn="auto">
              <a:spcBef>
                <a:spcPts val="0"/>
              </a:spcBef>
              <a:spcAft>
                <a:spcPts val="0"/>
              </a:spcAft>
              <a:defRPr/>
            </a:pPr>
            <a:r>
              <a:rPr lang="en-US" sz="1600" b="1" dirty="0">
                <a:solidFill>
                  <a:schemeClr val="bg1"/>
                </a:solidFill>
                <a:latin typeface="Castellar" pitchFamily="18" charset="0"/>
                <a:cs typeface="Sakkal Majalla" pitchFamily="2" charset="-78"/>
              </a:rPr>
              <a:t>P</a:t>
            </a:r>
            <a:r>
              <a:rPr lang="en-US" sz="1200" dirty="0">
                <a:solidFill>
                  <a:schemeClr val="bg1"/>
                </a:solidFill>
                <a:latin typeface="Castellar" pitchFamily="18" charset="0"/>
                <a:cs typeface="Sakkal Majalla" pitchFamily="2" charset="-78"/>
              </a:rPr>
              <a:t>ower</a:t>
            </a:r>
          </a:p>
          <a:p>
            <a:pPr fontAlgn="auto">
              <a:spcBef>
                <a:spcPts val="0"/>
              </a:spcBef>
              <a:spcAft>
                <a:spcPts val="0"/>
              </a:spcAft>
              <a:defRPr/>
            </a:pPr>
            <a:r>
              <a:rPr lang="en-US" sz="1600" b="1" dirty="0">
                <a:solidFill>
                  <a:schemeClr val="bg1"/>
                </a:solidFill>
                <a:latin typeface="Castellar" pitchFamily="18" charset="0"/>
                <a:cs typeface="Sakkal Majalla" pitchFamily="2" charset="-78"/>
              </a:rPr>
              <a:t>VLSI</a:t>
            </a:r>
            <a:endParaRPr lang="en-US" sz="1200" b="1" dirty="0">
              <a:solidFill>
                <a:schemeClr val="bg1"/>
              </a:solidFill>
              <a:latin typeface="Castellar" pitchFamily="18" charset="0"/>
              <a:cs typeface="Sakkal Majalla" pitchFamily="2" charset="-78"/>
            </a:endParaRPr>
          </a:p>
        </p:txBody>
      </p:sp>
      <p:sp>
        <p:nvSpPr>
          <p:cNvPr id="2" name="Title 1"/>
          <p:cNvSpPr>
            <a:spLocks noGrp="1"/>
          </p:cNvSpPr>
          <p:nvPr>
            <p:ph type="ctrTitle"/>
          </p:nvPr>
        </p:nvSpPr>
        <p:spPr>
          <a:xfrm>
            <a:off x="1216152" y="657884"/>
            <a:ext cx="7235981" cy="4599916"/>
          </a:xfrm>
        </p:spPr>
        <p:txBody>
          <a:bodyPr>
            <a:normAutofit/>
          </a:bodyPr>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216151" y="5451231"/>
            <a:ext cx="6189583" cy="949569"/>
          </a:xfrm>
        </p:spPr>
        <p:txBody>
          <a:bodyPr>
            <a:normAutofit/>
          </a:bodyPr>
          <a:lstStyle>
            <a:lvl1pPr marL="0" indent="0" algn="r">
              <a:buNone/>
              <a:defRPr sz="2400">
                <a:solidFill>
                  <a:schemeClr val="bg2">
                    <a:lumMod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8250F2E2-5F2A-4A26-808C-C1203872A3F7}" type="datetime1">
              <a:rPr lang="en-US"/>
              <a:pPr>
                <a:defRPr/>
              </a:pPr>
              <a:t>4/29/2013</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243725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4E8C0DB3-0AA1-468E-953A-4D6E037250A6}" type="slidenum">
              <a:rPr lang="en-US"/>
              <a:pPr>
                <a:defRPr/>
              </a:pPr>
              <a:t>‹#›</a:t>
            </a:fld>
            <a:endParaRPr lang="en-US"/>
          </a:p>
        </p:txBody>
      </p:sp>
      <p:sp>
        <p:nvSpPr>
          <p:cNvPr id="6" name="Date Placeholder 3"/>
          <p:cNvSpPr>
            <a:spLocks noGrp="1"/>
          </p:cNvSpPr>
          <p:nvPr>
            <p:ph type="dt" sz="half" idx="12"/>
          </p:nvPr>
        </p:nvSpPr>
        <p:spPr/>
        <p:txBody>
          <a:bodyPr/>
          <a:lstStyle>
            <a:lvl1pPr>
              <a:defRPr/>
            </a:lvl1pPr>
          </a:lstStyle>
          <a:p>
            <a:pPr>
              <a:defRPr/>
            </a:pPr>
            <a:fld id="{4BA2FE21-4A9B-4AB5-BEF5-A6B3B5A90A45}" type="datetime1">
              <a:rPr lang="en-US"/>
              <a:pPr>
                <a:defRPr/>
              </a:pPr>
              <a:t>4/29/2013</a:t>
            </a:fld>
            <a:endParaRPr lang="en-US" dirty="0"/>
          </a:p>
        </p:txBody>
      </p:sp>
    </p:spTree>
    <p:extLst>
      <p:ext uri="{BB962C8B-B14F-4D97-AF65-F5344CB8AC3E}">
        <p14:creationId xmlns:p14="http://schemas.microsoft.com/office/powerpoint/2010/main" val="395309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71D5DEDB-8B0C-44BD-9B78-5195C36711F4}" type="slidenum">
              <a:rPr lang="en-US"/>
              <a:pPr>
                <a:defRPr/>
              </a:pPr>
              <a:t>‹#›</a:t>
            </a:fld>
            <a:endParaRPr lang="en-US"/>
          </a:p>
        </p:txBody>
      </p:sp>
      <p:sp>
        <p:nvSpPr>
          <p:cNvPr id="6" name="Date Placeholder 3"/>
          <p:cNvSpPr>
            <a:spLocks noGrp="1"/>
          </p:cNvSpPr>
          <p:nvPr>
            <p:ph type="dt" sz="half" idx="12"/>
          </p:nvPr>
        </p:nvSpPr>
        <p:spPr/>
        <p:txBody>
          <a:bodyPr/>
          <a:lstStyle>
            <a:lvl1pPr>
              <a:defRPr/>
            </a:lvl1pPr>
          </a:lstStyle>
          <a:p>
            <a:pPr>
              <a:defRPr/>
            </a:pPr>
            <a:fld id="{8C0C973F-84B6-4897-AE38-F1171216756E}" type="datetime1">
              <a:rPr lang="en-US"/>
              <a:pPr>
                <a:defRPr/>
              </a:pPr>
              <a:t>4/29/2013</a:t>
            </a:fld>
            <a:endParaRPr lang="en-US" dirty="0"/>
          </a:p>
        </p:txBody>
      </p:sp>
    </p:spTree>
    <p:extLst>
      <p:ext uri="{BB962C8B-B14F-4D97-AF65-F5344CB8AC3E}">
        <p14:creationId xmlns:p14="http://schemas.microsoft.com/office/powerpoint/2010/main" val="1087230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239000" cy="1143000"/>
          </a:xfrm>
        </p:spPr>
        <p:txBody>
          <a:bodyPr>
            <a:normAutofit/>
          </a:bodyPr>
          <a:lstStyle>
            <a:lvl1pPr algn="l">
              <a:defRPr sz="4400" baseline="0">
                <a:ln w="12700">
                  <a:no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1600200"/>
            <a:ext cx="7467600" cy="4419600"/>
          </a:xfrm>
        </p:spPr>
        <p:txBody>
          <a:bodyPr>
            <a:normAutofit/>
          </a:bodyPr>
          <a:lstStyle>
            <a:lvl1pPr marL="342900" indent="-342900">
              <a:buFont typeface="Wingdings" pitchFamily="2" charset="2"/>
              <a:buChar cha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A936CF8A-7E8E-45B3-B75C-3A782E3594ED}" type="slidenum">
              <a:rPr lang="en-US"/>
              <a:pPr>
                <a:defRPr/>
              </a:pPr>
              <a:t>‹#›</a:t>
            </a:fld>
            <a:endParaRPr lang="en-US"/>
          </a:p>
        </p:txBody>
      </p:sp>
      <p:sp>
        <p:nvSpPr>
          <p:cNvPr id="6" name="Date Placeholder 3"/>
          <p:cNvSpPr>
            <a:spLocks noGrp="1"/>
          </p:cNvSpPr>
          <p:nvPr>
            <p:ph type="dt" sz="half" idx="12"/>
          </p:nvPr>
        </p:nvSpPr>
        <p:spPr/>
        <p:txBody>
          <a:bodyPr/>
          <a:lstStyle>
            <a:lvl1pPr>
              <a:defRPr/>
            </a:lvl1pPr>
          </a:lstStyle>
          <a:p>
            <a:pPr>
              <a:defRPr/>
            </a:pPr>
            <a:fld id="{BB4B0417-A4EA-4A30-9659-F83437F7B7B6}" type="datetime1">
              <a:rPr lang="en-US"/>
              <a:pPr>
                <a:defRPr/>
              </a:pPr>
              <a:t>4/29/2013</a:t>
            </a:fld>
            <a:endParaRPr lang="en-US" dirty="0"/>
          </a:p>
        </p:txBody>
      </p:sp>
    </p:spTree>
    <p:extLst>
      <p:ext uri="{BB962C8B-B14F-4D97-AF65-F5344CB8AC3E}">
        <p14:creationId xmlns:p14="http://schemas.microsoft.com/office/powerpoint/2010/main" val="1315417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3352800"/>
            <a:ext cx="7239000" cy="1143000"/>
          </a:xfrm>
        </p:spPr>
        <p:txBody>
          <a:bodyPr>
            <a:normAutofit/>
          </a:bodyPr>
          <a:lstStyle>
            <a:lvl1pPr algn="l">
              <a:defRPr sz="5400" baseline="0">
                <a:ln w="12700">
                  <a:noFill/>
                </a:ln>
              </a:defRPr>
            </a:lvl1pPr>
          </a:lstStyle>
          <a:p>
            <a:r>
              <a:rPr lang="en-US" smtClean="0"/>
              <a:t>Click to edit Master title style</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BB64F05D-9A71-433F-B296-F892A111EE4A}" type="slidenum">
              <a:rPr lang="en-US"/>
              <a:pPr>
                <a:defRPr/>
              </a:pPr>
              <a:t>‹#›</a:t>
            </a:fld>
            <a:endParaRPr lang="en-US"/>
          </a:p>
        </p:txBody>
      </p:sp>
      <p:sp>
        <p:nvSpPr>
          <p:cNvPr id="6" name="Date Placeholder 3"/>
          <p:cNvSpPr>
            <a:spLocks noGrp="1"/>
          </p:cNvSpPr>
          <p:nvPr>
            <p:ph type="dt" sz="half" idx="12"/>
          </p:nvPr>
        </p:nvSpPr>
        <p:spPr/>
        <p:txBody>
          <a:bodyPr/>
          <a:lstStyle>
            <a:lvl1pPr>
              <a:defRPr/>
            </a:lvl1pPr>
          </a:lstStyle>
          <a:p>
            <a:pPr>
              <a:defRPr/>
            </a:pPr>
            <a:fld id="{60AF466A-6BF3-4827-ACA8-93EA41C22A46}" type="datetime1">
              <a:rPr lang="en-US"/>
              <a:pPr>
                <a:defRPr/>
              </a:pPr>
              <a:t>4/29/2013</a:t>
            </a:fld>
            <a:endParaRPr lang="en-US" dirty="0"/>
          </a:p>
        </p:txBody>
      </p:sp>
    </p:spTree>
    <p:extLst>
      <p:ext uri="{BB962C8B-B14F-4D97-AF65-F5344CB8AC3E}">
        <p14:creationId xmlns:p14="http://schemas.microsoft.com/office/powerpoint/2010/main" val="2073447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9" name="Content Placeholder 8"/>
          <p:cNvSpPr>
            <a:spLocks noGrp="1"/>
          </p:cNvSpPr>
          <p:nvPr>
            <p:ph sz="quarter" idx="13"/>
          </p:nvPr>
        </p:nvSpPr>
        <p:spPr>
          <a:xfrm>
            <a:off x="1216152" y="1325880"/>
            <a:ext cx="3730752" cy="438912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5102352" y="1325880"/>
            <a:ext cx="3730752" cy="438912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5"/>
          </p:nvPr>
        </p:nvSpPr>
        <p:spPr/>
        <p:txBody>
          <a:bodyPr/>
          <a:lstStyle>
            <a:lvl1pPr>
              <a:defRPr/>
            </a:lvl1pPr>
          </a:lstStyle>
          <a:p>
            <a:pPr>
              <a:defRPr/>
            </a:pPr>
            <a:endParaRPr lang="en-US"/>
          </a:p>
        </p:txBody>
      </p:sp>
      <p:sp>
        <p:nvSpPr>
          <p:cNvPr id="6" name="Slide Number Placeholder 5"/>
          <p:cNvSpPr>
            <a:spLocks noGrp="1"/>
          </p:cNvSpPr>
          <p:nvPr>
            <p:ph type="sldNum" sz="quarter" idx="16"/>
          </p:nvPr>
        </p:nvSpPr>
        <p:spPr/>
        <p:txBody>
          <a:bodyPr/>
          <a:lstStyle>
            <a:lvl1pPr>
              <a:defRPr/>
            </a:lvl1pPr>
          </a:lstStyle>
          <a:p>
            <a:pPr>
              <a:defRPr/>
            </a:pPr>
            <a:fld id="{277B1E0A-34C4-4880-B773-1CB3D2D74272}" type="slidenum">
              <a:rPr lang="en-US"/>
              <a:pPr>
                <a:defRPr/>
              </a:pPr>
              <a:t>‹#›</a:t>
            </a:fld>
            <a:endParaRPr lang="en-US"/>
          </a:p>
        </p:txBody>
      </p:sp>
      <p:sp>
        <p:nvSpPr>
          <p:cNvPr id="7" name="Date Placeholder 3"/>
          <p:cNvSpPr>
            <a:spLocks noGrp="1"/>
          </p:cNvSpPr>
          <p:nvPr>
            <p:ph type="dt" sz="half" idx="17"/>
          </p:nvPr>
        </p:nvSpPr>
        <p:spPr/>
        <p:txBody>
          <a:bodyPr/>
          <a:lstStyle>
            <a:lvl1pPr>
              <a:defRPr/>
            </a:lvl1pPr>
          </a:lstStyle>
          <a:p>
            <a:pPr>
              <a:defRPr/>
            </a:pPr>
            <a:fld id="{C3D22A17-3D9D-49B7-9AC9-C70676575AF1}" type="datetime1">
              <a:rPr lang="en-US"/>
              <a:pPr>
                <a:defRPr/>
              </a:pPr>
              <a:t>4/29/2013</a:t>
            </a:fld>
            <a:endParaRPr lang="en-US" dirty="0"/>
          </a:p>
        </p:txBody>
      </p:sp>
    </p:spTree>
    <p:extLst>
      <p:ext uri="{BB962C8B-B14F-4D97-AF65-F5344CB8AC3E}">
        <p14:creationId xmlns:p14="http://schemas.microsoft.com/office/powerpoint/2010/main" val="622067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1335024"/>
            <a:ext cx="3733800" cy="533400"/>
          </a:xfrm>
        </p:spPr>
        <p:txBody>
          <a:bodyPr>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1335024"/>
            <a:ext cx="3735267" cy="533400"/>
          </a:xfrm>
        </p:spPr>
        <p:txBody>
          <a:bodyPr>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Content Placeholder 10"/>
          <p:cNvSpPr>
            <a:spLocks noGrp="1"/>
          </p:cNvSpPr>
          <p:nvPr>
            <p:ph sz="quarter" idx="13"/>
          </p:nvPr>
        </p:nvSpPr>
        <p:spPr>
          <a:xfrm>
            <a:off x="1216152" y="1874520"/>
            <a:ext cx="3730752" cy="384048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5102352" y="1874519"/>
            <a:ext cx="3730752" cy="384048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Footer Placeholder 4"/>
          <p:cNvSpPr>
            <a:spLocks noGrp="1"/>
          </p:cNvSpPr>
          <p:nvPr>
            <p:ph type="ftr" sz="quarter" idx="15"/>
          </p:nvPr>
        </p:nvSpPr>
        <p:spPr/>
        <p:txBody>
          <a:bodyPr/>
          <a:lstStyle>
            <a:lvl1pPr>
              <a:defRPr/>
            </a:lvl1pPr>
          </a:lstStyle>
          <a:p>
            <a:pPr>
              <a:defRPr/>
            </a:pPr>
            <a:endParaRPr lang="en-US"/>
          </a:p>
        </p:txBody>
      </p:sp>
      <p:sp>
        <p:nvSpPr>
          <p:cNvPr id="8" name="Slide Number Placeholder 5"/>
          <p:cNvSpPr>
            <a:spLocks noGrp="1"/>
          </p:cNvSpPr>
          <p:nvPr>
            <p:ph type="sldNum" sz="quarter" idx="16"/>
          </p:nvPr>
        </p:nvSpPr>
        <p:spPr/>
        <p:txBody>
          <a:bodyPr/>
          <a:lstStyle>
            <a:lvl1pPr>
              <a:defRPr/>
            </a:lvl1pPr>
          </a:lstStyle>
          <a:p>
            <a:pPr>
              <a:defRPr/>
            </a:pPr>
            <a:fld id="{7CFE65BC-EC22-4174-899C-C44E85082FDB}" type="slidenum">
              <a:rPr lang="en-US"/>
              <a:pPr>
                <a:defRPr/>
              </a:pPr>
              <a:t>‹#›</a:t>
            </a:fld>
            <a:endParaRPr lang="en-US"/>
          </a:p>
        </p:txBody>
      </p:sp>
      <p:sp>
        <p:nvSpPr>
          <p:cNvPr id="9" name="Date Placeholder 3"/>
          <p:cNvSpPr>
            <a:spLocks noGrp="1"/>
          </p:cNvSpPr>
          <p:nvPr>
            <p:ph type="dt" sz="half" idx="17"/>
          </p:nvPr>
        </p:nvSpPr>
        <p:spPr/>
        <p:txBody>
          <a:bodyPr/>
          <a:lstStyle>
            <a:lvl1pPr>
              <a:defRPr/>
            </a:lvl1pPr>
          </a:lstStyle>
          <a:p>
            <a:pPr>
              <a:defRPr/>
            </a:pPr>
            <a:fld id="{B243FD55-5DE3-4EFF-8EAF-1E1FCB063B87}" type="datetime1">
              <a:rPr lang="en-US"/>
              <a:pPr>
                <a:defRPr/>
              </a:pPr>
              <a:t>4/29/2013</a:t>
            </a:fld>
            <a:endParaRPr lang="en-US" dirty="0"/>
          </a:p>
        </p:txBody>
      </p:sp>
    </p:spTree>
    <p:extLst>
      <p:ext uri="{BB962C8B-B14F-4D97-AF65-F5344CB8AC3E}">
        <p14:creationId xmlns:p14="http://schemas.microsoft.com/office/powerpoint/2010/main" val="4172144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Footer Placeholder 4"/>
          <p:cNvSpPr>
            <a:spLocks noGrp="1"/>
          </p:cNvSpPr>
          <p:nvPr>
            <p:ph type="ftr" sz="quarter" idx="10"/>
          </p:nvPr>
        </p:nvSpPr>
        <p:spPr/>
        <p:txBody>
          <a:bodyPr/>
          <a:lstStyle>
            <a:lvl1pPr>
              <a:defRPr/>
            </a:lvl1pPr>
          </a:lstStyle>
          <a:p>
            <a:pPr>
              <a:defRPr/>
            </a:pPr>
            <a:endParaRPr lang="en-US"/>
          </a:p>
        </p:txBody>
      </p:sp>
      <p:sp>
        <p:nvSpPr>
          <p:cNvPr id="4" name="Slide Number Placeholder 5"/>
          <p:cNvSpPr>
            <a:spLocks noGrp="1"/>
          </p:cNvSpPr>
          <p:nvPr>
            <p:ph type="sldNum" sz="quarter" idx="11"/>
          </p:nvPr>
        </p:nvSpPr>
        <p:spPr/>
        <p:txBody>
          <a:bodyPr/>
          <a:lstStyle>
            <a:lvl1pPr>
              <a:defRPr/>
            </a:lvl1pPr>
          </a:lstStyle>
          <a:p>
            <a:pPr>
              <a:defRPr/>
            </a:pPr>
            <a:fld id="{8E18B91C-CA27-4C4A-AAD0-07E3AE37D239}" type="slidenum">
              <a:rPr lang="en-US"/>
              <a:pPr>
                <a:defRPr/>
              </a:pPr>
              <a:t>‹#›</a:t>
            </a:fld>
            <a:endParaRPr lang="en-US"/>
          </a:p>
        </p:txBody>
      </p:sp>
      <p:sp>
        <p:nvSpPr>
          <p:cNvPr id="5" name="Date Placeholder 3"/>
          <p:cNvSpPr>
            <a:spLocks noGrp="1"/>
          </p:cNvSpPr>
          <p:nvPr>
            <p:ph type="dt" sz="half" idx="12"/>
          </p:nvPr>
        </p:nvSpPr>
        <p:spPr/>
        <p:txBody>
          <a:bodyPr/>
          <a:lstStyle>
            <a:lvl1pPr>
              <a:defRPr/>
            </a:lvl1pPr>
          </a:lstStyle>
          <a:p>
            <a:pPr>
              <a:defRPr/>
            </a:pPr>
            <a:fld id="{2F4CE429-6E0D-4E9E-9DF9-0DF6148C5BE1}" type="datetime1">
              <a:rPr lang="en-US"/>
              <a:pPr>
                <a:defRPr/>
              </a:pPr>
              <a:t>4/29/2013</a:t>
            </a:fld>
            <a:endParaRPr lang="en-US" dirty="0"/>
          </a:p>
        </p:txBody>
      </p:sp>
    </p:spTree>
    <p:extLst>
      <p:ext uri="{BB962C8B-B14F-4D97-AF65-F5344CB8AC3E}">
        <p14:creationId xmlns:p14="http://schemas.microsoft.com/office/powerpoint/2010/main" val="3909523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a:p>
        </p:txBody>
      </p:sp>
      <p:sp>
        <p:nvSpPr>
          <p:cNvPr id="3" name="Slide Number Placeholder 5"/>
          <p:cNvSpPr>
            <a:spLocks noGrp="1"/>
          </p:cNvSpPr>
          <p:nvPr>
            <p:ph type="sldNum" sz="quarter" idx="11"/>
          </p:nvPr>
        </p:nvSpPr>
        <p:spPr/>
        <p:txBody>
          <a:bodyPr/>
          <a:lstStyle>
            <a:lvl1pPr>
              <a:defRPr/>
            </a:lvl1pPr>
          </a:lstStyle>
          <a:p>
            <a:pPr>
              <a:defRPr/>
            </a:pPr>
            <a:fld id="{8EB42A8D-B417-4989-A629-052E6BE75E77}" type="slidenum">
              <a:rPr lang="en-US"/>
              <a:pPr>
                <a:defRPr/>
              </a:pPr>
              <a:t>‹#›</a:t>
            </a:fld>
            <a:endParaRPr lang="en-US"/>
          </a:p>
        </p:txBody>
      </p:sp>
      <p:sp>
        <p:nvSpPr>
          <p:cNvPr id="4" name="Date Placeholder 3"/>
          <p:cNvSpPr>
            <a:spLocks noGrp="1"/>
          </p:cNvSpPr>
          <p:nvPr>
            <p:ph type="dt" sz="half" idx="12"/>
          </p:nvPr>
        </p:nvSpPr>
        <p:spPr/>
        <p:txBody>
          <a:bodyPr/>
          <a:lstStyle>
            <a:lvl1pPr>
              <a:defRPr/>
            </a:lvl1pPr>
          </a:lstStyle>
          <a:p>
            <a:pPr>
              <a:defRPr/>
            </a:pPr>
            <a:fld id="{5838AD4A-6525-4B33-BA5A-C1BC2EA65D04}" type="datetime1">
              <a:rPr lang="en-US"/>
              <a:pPr>
                <a:defRPr/>
              </a:pPr>
              <a:t>4/29/2013</a:t>
            </a:fld>
            <a:endParaRPr lang="en-US" dirty="0"/>
          </a:p>
        </p:txBody>
      </p:sp>
    </p:spTree>
    <p:extLst>
      <p:ext uri="{BB962C8B-B14F-4D97-AF65-F5344CB8AC3E}">
        <p14:creationId xmlns:p14="http://schemas.microsoft.com/office/powerpoint/2010/main" val="3532726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4"/>
          </p:nvPr>
        </p:nvSpPr>
        <p:spPr/>
        <p:txBody>
          <a:bodyPr/>
          <a:lstStyle>
            <a:lvl1pPr>
              <a:defRPr/>
            </a:lvl1pPr>
          </a:lstStyle>
          <a:p>
            <a:pPr>
              <a:defRPr/>
            </a:pPr>
            <a:endParaRPr lang="en-US"/>
          </a:p>
        </p:txBody>
      </p:sp>
      <p:sp>
        <p:nvSpPr>
          <p:cNvPr id="6" name="Slide Number Placeholder 5"/>
          <p:cNvSpPr>
            <a:spLocks noGrp="1"/>
          </p:cNvSpPr>
          <p:nvPr>
            <p:ph type="sldNum" sz="quarter" idx="15"/>
          </p:nvPr>
        </p:nvSpPr>
        <p:spPr/>
        <p:txBody>
          <a:bodyPr/>
          <a:lstStyle>
            <a:lvl1pPr>
              <a:defRPr/>
            </a:lvl1pPr>
          </a:lstStyle>
          <a:p>
            <a:pPr>
              <a:defRPr/>
            </a:pPr>
            <a:fld id="{EF066443-7AA7-4F93-B616-62C93408CABB}" type="slidenum">
              <a:rPr lang="en-US"/>
              <a:pPr>
                <a:defRPr/>
              </a:pPr>
              <a:t>‹#›</a:t>
            </a:fld>
            <a:endParaRPr lang="en-US"/>
          </a:p>
        </p:txBody>
      </p:sp>
      <p:sp>
        <p:nvSpPr>
          <p:cNvPr id="7" name="Date Placeholder 3"/>
          <p:cNvSpPr>
            <a:spLocks noGrp="1"/>
          </p:cNvSpPr>
          <p:nvPr>
            <p:ph type="dt" sz="half" idx="16"/>
          </p:nvPr>
        </p:nvSpPr>
        <p:spPr/>
        <p:txBody>
          <a:bodyPr/>
          <a:lstStyle>
            <a:lvl1pPr>
              <a:defRPr/>
            </a:lvl1pPr>
          </a:lstStyle>
          <a:p>
            <a:pPr>
              <a:defRPr/>
            </a:pPr>
            <a:fld id="{82578420-94A7-4ABF-A1BB-A99B8FD90BF0}" type="datetime1">
              <a:rPr lang="en-US"/>
              <a:pPr>
                <a:defRPr/>
              </a:pPr>
              <a:t>4/29/2013</a:t>
            </a:fld>
            <a:endParaRPr lang="en-US" dirty="0"/>
          </a:p>
        </p:txBody>
      </p:sp>
    </p:spTree>
    <p:extLst>
      <p:ext uri="{BB962C8B-B14F-4D97-AF65-F5344CB8AC3E}">
        <p14:creationId xmlns:p14="http://schemas.microsoft.com/office/powerpoint/2010/main" val="336881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pPr>
              <a:defRPr/>
            </a:pPr>
            <a:fld id="{409C4386-9B0D-44AC-A337-9482CC9833D9}" type="slidenum">
              <a:rPr lang="en-US"/>
              <a:pPr>
                <a:defRPr/>
              </a:pPr>
              <a:t>‹#›</a:t>
            </a:fld>
            <a:endParaRPr lang="en-US"/>
          </a:p>
        </p:txBody>
      </p:sp>
      <p:sp>
        <p:nvSpPr>
          <p:cNvPr id="7" name="Date Placeholder 3"/>
          <p:cNvSpPr>
            <a:spLocks noGrp="1"/>
          </p:cNvSpPr>
          <p:nvPr>
            <p:ph type="dt" sz="half" idx="12"/>
          </p:nvPr>
        </p:nvSpPr>
        <p:spPr/>
        <p:txBody>
          <a:bodyPr/>
          <a:lstStyle>
            <a:lvl1pPr>
              <a:defRPr/>
            </a:lvl1pPr>
          </a:lstStyle>
          <a:p>
            <a:pPr>
              <a:defRPr/>
            </a:pPr>
            <a:fld id="{A4A6EE68-6EB5-46B2-B3B1-734B4B5AD70F}" type="datetime1">
              <a:rPr lang="en-US"/>
              <a:pPr>
                <a:defRPr/>
              </a:pPr>
              <a:t>4/29/2013</a:t>
            </a:fld>
            <a:endParaRPr lang="en-US" dirty="0"/>
          </a:p>
        </p:txBody>
      </p:sp>
    </p:spTree>
    <p:extLst>
      <p:ext uri="{BB962C8B-B14F-4D97-AF65-F5344CB8AC3E}">
        <p14:creationId xmlns:p14="http://schemas.microsoft.com/office/powerpoint/2010/main" val="1004156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8000"/>
            <a:lum/>
          </a:blip>
          <a:srcRect/>
          <a:stretch>
            <a:fillRect l="-9000" t="3000" r="-13000" b="-39000"/>
          </a:stretch>
        </a:blipFill>
        <a:effectLst/>
      </p:bgPr>
    </p:bg>
    <p:spTree>
      <p:nvGrpSpPr>
        <p:cNvPr id="1" name=""/>
        <p:cNvGrpSpPr/>
        <p:nvPr/>
      </p:nvGrpSpPr>
      <p:grpSpPr>
        <a:xfrm>
          <a:off x="0" y="0"/>
          <a:ext cx="0" cy="0"/>
          <a:chOff x="0" y="0"/>
          <a:chExt cx="0" cy="0"/>
        </a:xfrm>
      </p:grpSpPr>
      <p:sp>
        <p:nvSpPr>
          <p:cNvPr id="13" name="Rectangle 12"/>
          <p:cNvSpPr/>
          <p:nvPr/>
        </p:nvSpPr>
        <p:spPr>
          <a:xfrm>
            <a:off x="0" y="0"/>
            <a:ext cx="838200" cy="6858000"/>
          </a:xfrm>
          <a:prstGeom prst="rect">
            <a:avLst/>
          </a:prstGeom>
          <a:solidFill>
            <a:srgbClr val="002060"/>
          </a:solidFill>
          <a:ln>
            <a:solidFill>
              <a:srgbClr val="002060"/>
            </a:solid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effectLst>
                <a:innerShdw blurRad="63500" dist="50800" dir="18900000">
                  <a:prstClr val="black">
                    <a:alpha val="50000"/>
                  </a:prstClr>
                </a:innerShdw>
              </a:effectLst>
            </a:endParaRPr>
          </a:p>
        </p:txBody>
      </p:sp>
      <p:sp>
        <p:nvSpPr>
          <p:cNvPr id="1029" name="Title Placeholder 1"/>
          <p:cNvSpPr>
            <a:spLocks noGrp="1"/>
          </p:cNvSpPr>
          <p:nvPr>
            <p:ph type="title"/>
          </p:nvPr>
        </p:nvSpPr>
        <p:spPr bwMode="auto">
          <a:xfrm>
            <a:off x="1219200" y="0"/>
            <a:ext cx="7239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endParaRPr lang="en-US" smtClean="0"/>
          </a:p>
        </p:txBody>
      </p:sp>
      <p:sp>
        <p:nvSpPr>
          <p:cNvPr id="1030" name="Text Placeholder 2"/>
          <p:cNvSpPr>
            <a:spLocks noGrp="1"/>
          </p:cNvSpPr>
          <p:nvPr>
            <p:ph type="body" idx="1"/>
          </p:nvPr>
        </p:nvSpPr>
        <p:spPr bwMode="auto">
          <a:xfrm>
            <a:off x="1219200" y="1447800"/>
            <a:ext cx="74676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5486400" y="6553200"/>
            <a:ext cx="2935288" cy="228600"/>
          </a:xfrm>
          <a:prstGeom prst="rect">
            <a:avLst/>
          </a:prstGeom>
        </p:spPr>
        <p:txBody>
          <a:bodyPr vert="horz" lIns="91440" tIns="45720" rIns="91440" bIns="45720" rtlCol="0" anchor="ctr"/>
          <a:lstStyle>
            <a:lvl1pPr algn="l" fontAlgn="auto">
              <a:spcBef>
                <a:spcPts val="0"/>
              </a:spcBef>
              <a:spcAft>
                <a:spcPts val="0"/>
              </a:spcAft>
              <a:defRPr sz="1200">
                <a:solidFill>
                  <a:schemeClr val="tx1"/>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686800" y="6477000"/>
            <a:ext cx="381000" cy="365125"/>
          </a:xfrm>
          <a:prstGeom prst="rect">
            <a:avLst/>
          </a:prstGeom>
        </p:spPr>
        <p:txBody>
          <a:bodyPr vert="horz" lIns="91440" tIns="45720" rIns="91440" bIns="45720" rtlCol="0" anchor="ctr"/>
          <a:lstStyle>
            <a:lvl1pPr algn="l" fontAlgn="auto">
              <a:spcBef>
                <a:spcPts val="0"/>
              </a:spcBef>
              <a:spcAft>
                <a:spcPts val="0"/>
              </a:spcAft>
              <a:defRPr sz="1200" b="0">
                <a:solidFill>
                  <a:schemeClr val="tx1"/>
                </a:solidFill>
                <a:latin typeface="+mn-lt"/>
                <a:cs typeface="+mn-cs"/>
              </a:defRPr>
            </a:lvl1pPr>
          </a:lstStyle>
          <a:p>
            <a:pPr>
              <a:defRPr/>
            </a:pPr>
            <a:fld id="{5D390E4D-7AAD-4C0B-AFDF-AA7CB242FE05}" type="slidenum">
              <a:rPr lang="en-US"/>
              <a:pPr>
                <a:defRPr/>
              </a:pPr>
              <a:t>‹#›</a:t>
            </a:fld>
            <a:endParaRPr lang="en-US"/>
          </a:p>
        </p:txBody>
      </p:sp>
      <p:sp>
        <p:nvSpPr>
          <p:cNvPr id="4" name="Date Placeholder 3"/>
          <p:cNvSpPr>
            <a:spLocks noGrp="1"/>
          </p:cNvSpPr>
          <p:nvPr>
            <p:ph type="dt" sz="half" idx="2"/>
          </p:nvPr>
        </p:nvSpPr>
        <p:spPr>
          <a:xfrm>
            <a:off x="2133600" y="6553200"/>
            <a:ext cx="2625725" cy="228600"/>
          </a:xfrm>
          <a:prstGeom prst="rect">
            <a:avLst/>
          </a:prstGeom>
        </p:spPr>
        <p:txBody>
          <a:bodyPr vert="horz" lIns="91440" tIns="45720" rIns="91440" bIns="45720" rtlCol="0" anchor="ctr"/>
          <a:lstStyle>
            <a:lvl1pPr algn="l" fontAlgn="auto">
              <a:spcBef>
                <a:spcPts val="0"/>
              </a:spcBef>
              <a:spcAft>
                <a:spcPts val="0"/>
              </a:spcAft>
              <a:defRPr sz="1200">
                <a:solidFill>
                  <a:schemeClr val="tx1"/>
                </a:solidFill>
                <a:latin typeface="+mn-lt"/>
                <a:cs typeface="+mn-cs"/>
              </a:defRPr>
            </a:lvl1pPr>
          </a:lstStyle>
          <a:p>
            <a:pPr>
              <a:defRPr/>
            </a:pPr>
            <a:fld id="{E5BA9108-8AC7-46B0-8540-7725BBBD79C9}" type="datetime1">
              <a:rPr lang="en-US"/>
              <a:pPr>
                <a:defRPr/>
              </a:pPr>
              <a:t>4/29/2013</a:t>
            </a:fld>
            <a:endParaRPr lang="en-US" dirty="0"/>
          </a:p>
        </p:txBody>
      </p:sp>
      <p:pic>
        <p:nvPicPr>
          <p:cNvPr id="1034" name="Picture 6"/>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95250" y="104775"/>
            <a:ext cx="636588"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7"/>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8575" y="815975"/>
            <a:ext cx="742950"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rot="20532342">
            <a:off x="0" y="5229225"/>
            <a:ext cx="838200" cy="1200150"/>
          </a:xfrm>
          <a:prstGeom prst="rect">
            <a:avLst/>
          </a:prstGeom>
          <a:noFill/>
        </p:spPr>
        <p:txBody>
          <a:bodyPr>
            <a:spAutoFit/>
          </a:bodyPr>
          <a:lstStyle/>
          <a:p>
            <a:pPr algn="ctr" fontAlgn="auto">
              <a:spcBef>
                <a:spcPts val="0"/>
              </a:spcBef>
              <a:spcAft>
                <a:spcPts val="0"/>
              </a:spcAft>
              <a:defRPr/>
            </a:pPr>
            <a:r>
              <a:rPr lang="en-US" b="1" dirty="0">
                <a:solidFill>
                  <a:schemeClr val="bg1"/>
                </a:solidFill>
                <a:latin typeface="Informal Roman" pitchFamily="66" charset="0"/>
                <a:cs typeface="Times New Roman" pitchFamily="18" charset="0"/>
              </a:rPr>
              <a:t>Robust</a:t>
            </a:r>
          </a:p>
          <a:p>
            <a:pPr algn="ctr" fontAlgn="auto">
              <a:spcBef>
                <a:spcPts val="0"/>
              </a:spcBef>
              <a:spcAft>
                <a:spcPts val="0"/>
              </a:spcAft>
              <a:defRPr/>
            </a:pPr>
            <a:r>
              <a:rPr lang="en-US" b="1" dirty="0">
                <a:solidFill>
                  <a:schemeClr val="bg1"/>
                </a:solidFill>
                <a:latin typeface="Informal Roman" pitchFamily="66" charset="0"/>
                <a:cs typeface="Times New Roman" pitchFamily="18" charset="0"/>
              </a:rPr>
              <a:t>Low</a:t>
            </a:r>
          </a:p>
          <a:p>
            <a:pPr algn="ctr" fontAlgn="auto">
              <a:spcBef>
                <a:spcPts val="0"/>
              </a:spcBef>
              <a:spcAft>
                <a:spcPts val="0"/>
              </a:spcAft>
              <a:defRPr/>
            </a:pPr>
            <a:r>
              <a:rPr lang="en-US" b="1" dirty="0">
                <a:solidFill>
                  <a:schemeClr val="bg1"/>
                </a:solidFill>
                <a:latin typeface="Informal Roman" pitchFamily="66" charset="0"/>
                <a:cs typeface="Times New Roman" pitchFamily="18" charset="0"/>
              </a:rPr>
              <a:t>Power</a:t>
            </a:r>
          </a:p>
          <a:p>
            <a:pPr algn="ctr" fontAlgn="auto">
              <a:spcBef>
                <a:spcPts val="0"/>
              </a:spcBef>
              <a:spcAft>
                <a:spcPts val="0"/>
              </a:spcAft>
              <a:defRPr/>
            </a:pPr>
            <a:r>
              <a:rPr lang="en-US" b="1" dirty="0">
                <a:solidFill>
                  <a:schemeClr val="bg1"/>
                </a:solidFill>
                <a:latin typeface="Informal Roman" pitchFamily="66" charset="0"/>
                <a:cs typeface="Times New Roman" pitchFamily="18" charset="0"/>
              </a:rPr>
              <a:t>VLSI</a:t>
            </a:r>
          </a:p>
        </p:txBody>
      </p:sp>
      <p:grpSp>
        <p:nvGrpSpPr>
          <p:cNvPr id="1037" name="Group 66"/>
          <p:cNvGrpSpPr>
            <a:grpSpLocks/>
          </p:cNvGrpSpPr>
          <p:nvPr/>
        </p:nvGrpSpPr>
        <p:grpSpPr bwMode="auto">
          <a:xfrm>
            <a:off x="0" y="0"/>
            <a:ext cx="846138" cy="6858000"/>
            <a:chOff x="457200" y="-1"/>
            <a:chExt cx="846896" cy="6858001"/>
          </a:xfrm>
        </p:grpSpPr>
        <p:sp>
          <p:nvSpPr>
            <p:cNvPr id="18" name="Rectangle 17"/>
            <p:cNvSpPr/>
            <p:nvPr userDrawn="1"/>
          </p:nvSpPr>
          <p:spPr>
            <a:xfrm>
              <a:off x="457200" y="0"/>
              <a:ext cx="838200" cy="6858000"/>
            </a:xfrm>
            <a:prstGeom prst="rect">
              <a:avLst/>
            </a:prstGeom>
            <a:solidFill>
              <a:srgbClr val="002060"/>
            </a:solidFill>
            <a:ln w="19050">
              <a:solidFill>
                <a:srgbClr val="002060"/>
              </a:solid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effectLst>
                  <a:innerShdw blurRad="63500" dist="50800" dir="18900000">
                    <a:prstClr val="black">
                      <a:alpha val="50000"/>
                    </a:prstClr>
                  </a:innerShdw>
                </a:effectLst>
              </a:endParaRPr>
            </a:p>
          </p:txBody>
        </p:sp>
        <p:cxnSp>
          <p:nvCxnSpPr>
            <p:cNvPr id="35" name="Straight Connector 34"/>
            <p:cNvCxnSpPr>
              <a:endCxn id="0" idx="2"/>
            </p:cNvCxnSpPr>
            <p:nvPr userDrawn="1"/>
          </p:nvCxnSpPr>
          <p:spPr>
            <a:xfrm flipH="1">
              <a:off x="876675" y="1142999"/>
              <a:ext cx="0" cy="571500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042" name="Group 65"/>
            <p:cNvGrpSpPr>
              <a:grpSpLocks/>
            </p:cNvGrpSpPr>
            <p:nvPr userDrawn="1"/>
          </p:nvGrpSpPr>
          <p:grpSpPr bwMode="auto">
            <a:xfrm>
              <a:off x="463337" y="-1"/>
              <a:ext cx="840759" cy="1135620"/>
              <a:chOff x="463337" y="-1"/>
              <a:chExt cx="840759" cy="1135620"/>
            </a:xfrm>
          </p:grpSpPr>
          <p:cxnSp>
            <p:nvCxnSpPr>
              <p:cNvPr id="19" name="Straight Connector 18"/>
              <p:cNvCxnSpPr/>
              <p:nvPr userDrawn="1"/>
            </p:nvCxnSpPr>
            <p:spPr>
              <a:xfrm rot="5400000">
                <a:off x="910934" y="516731"/>
                <a:ext cx="21748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rot="5400000">
                <a:off x="914903" y="1030287"/>
                <a:ext cx="20955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rot="5400000" flipV="1">
                <a:off x="1056224" y="587340"/>
                <a:ext cx="0" cy="7626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rot="5400000">
                <a:off x="941958" y="777874"/>
                <a:ext cx="3048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rot="5400000" flipV="1">
                <a:off x="1056224" y="885790"/>
                <a:ext cx="0" cy="7626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rot="5400000">
                <a:off x="1019815" y="777874"/>
                <a:ext cx="3048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rot="5400000">
                <a:off x="609836" y="514349"/>
                <a:ext cx="22225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rot="5400000">
                <a:off x="613804" y="1027906"/>
                <a:ext cx="21431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rot="5400000" flipV="1">
                <a:off x="682827" y="584165"/>
                <a:ext cx="0" cy="7626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rot="5400000">
                <a:off x="493086" y="772318"/>
                <a:ext cx="30321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rot="5400000" flipV="1">
                <a:off x="682827" y="882615"/>
                <a:ext cx="0" cy="7626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rot="5400000">
                <a:off x="416818" y="769143"/>
                <a:ext cx="30321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rot="10800000" flipV="1">
                <a:off x="720961" y="1135062"/>
                <a:ext cx="30189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Oval 32"/>
              <p:cNvSpPr/>
              <p:nvPr userDrawn="1"/>
            </p:nvSpPr>
            <p:spPr>
              <a:xfrm rot="5400000">
                <a:off x="1171458" y="740534"/>
                <a:ext cx="82550" cy="74680"/>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34" name="Straight Connector 33"/>
              <p:cNvCxnSpPr>
                <a:stCxn id="0" idx="0"/>
              </p:cNvCxnSpPr>
              <p:nvPr userDrawn="1"/>
            </p:nvCxnSpPr>
            <p:spPr>
              <a:xfrm rot="16200000" flipH="1" flipV="1">
                <a:off x="670299" y="204786"/>
                <a:ext cx="411163" cy="158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rot="10800000" flipV="1">
                <a:off x="717783" y="412749"/>
                <a:ext cx="30189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rot="10800000">
                <a:off x="1238950" y="782637"/>
                <a:ext cx="6514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a:xfrm rot="10800000">
                <a:off x="463555" y="766762"/>
                <a:ext cx="9533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400" kern="1200">
          <a:ln w="12700">
            <a:noFill/>
          </a:ln>
          <a:solidFill>
            <a:srgbClr val="1C1511"/>
          </a:solidFill>
          <a:latin typeface="+mj-lt"/>
          <a:ea typeface="+mj-ea"/>
          <a:cs typeface="+mj-cs"/>
        </a:defRPr>
      </a:lvl1pPr>
      <a:lvl2pPr algn="l" rtl="0" eaLnBrk="0" fontAlgn="base" hangingPunct="0">
        <a:spcBef>
          <a:spcPct val="0"/>
        </a:spcBef>
        <a:spcAft>
          <a:spcPct val="0"/>
        </a:spcAft>
        <a:defRPr sz="4400">
          <a:solidFill>
            <a:srgbClr val="1C1511"/>
          </a:solidFill>
          <a:latin typeface="Calibri" pitchFamily="34" charset="0"/>
        </a:defRPr>
      </a:lvl2pPr>
      <a:lvl3pPr algn="l" rtl="0" eaLnBrk="0" fontAlgn="base" hangingPunct="0">
        <a:spcBef>
          <a:spcPct val="0"/>
        </a:spcBef>
        <a:spcAft>
          <a:spcPct val="0"/>
        </a:spcAft>
        <a:defRPr sz="4400">
          <a:solidFill>
            <a:srgbClr val="1C1511"/>
          </a:solidFill>
          <a:latin typeface="Calibri" pitchFamily="34" charset="0"/>
        </a:defRPr>
      </a:lvl3pPr>
      <a:lvl4pPr algn="l" rtl="0" eaLnBrk="0" fontAlgn="base" hangingPunct="0">
        <a:spcBef>
          <a:spcPct val="0"/>
        </a:spcBef>
        <a:spcAft>
          <a:spcPct val="0"/>
        </a:spcAft>
        <a:defRPr sz="4400">
          <a:solidFill>
            <a:srgbClr val="1C1511"/>
          </a:solidFill>
          <a:latin typeface="Calibri" pitchFamily="34" charset="0"/>
        </a:defRPr>
      </a:lvl4pPr>
      <a:lvl5pPr algn="l" rtl="0" eaLnBrk="0" fontAlgn="base" hangingPunct="0">
        <a:spcBef>
          <a:spcPct val="0"/>
        </a:spcBef>
        <a:spcAft>
          <a:spcPct val="0"/>
        </a:spcAft>
        <a:defRPr sz="4400">
          <a:solidFill>
            <a:srgbClr val="1C1511"/>
          </a:solidFill>
          <a:latin typeface="Calibri" pitchFamily="34" charset="0"/>
        </a:defRPr>
      </a:lvl5pPr>
      <a:lvl6pPr marL="457200" algn="l" rtl="0" fontAlgn="base">
        <a:spcBef>
          <a:spcPct val="0"/>
        </a:spcBef>
        <a:spcAft>
          <a:spcPct val="0"/>
        </a:spcAft>
        <a:defRPr sz="4400">
          <a:solidFill>
            <a:srgbClr val="1C1511"/>
          </a:solidFill>
          <a:latin typeface="Calibri" pitchFamily="34" charset="0"/>
        </a:defRPr>
      </a:lvl6pPr>
      <a:lvl7pPr marL="914400" algn="l" rtl="0" fontAlgn="base">
        <a:spcBef>
          <a:spcPct val="0"/>
        </a:spcBef>
        <a:spcAft>
          <a:spcPct val="0"/>
        </a:spcAft>
        <a:defRPr sz="4400">
          <a:solidFill>
            <a:srgbClr val="1C1511"/>
          </a:solidFill>
          <a:latin typeface="Calibri" pitchFamily="34" charset="0"/>
        </a:defRPr>
      </a:lvl7pPr>
      <a:lvl8pPr marL="1371600" algn="l" rtl="0" fontAlgn="base">
        <a:spcBef>
          <a:spcPct val="0"/>
        </a:spcBef>
        <a:spcAft>
          <a:spcPct val="0"/>
        </a:spcAft>
        <a:defRPr sz="4400">
          <a:solidFill>
            <a:srgbClr val="1C1511"/>
          </a:solidFill>
          <a:latin typeface="Calibri" pitchFamily="34" charset="0"/>
        </a:defRPr>
      </a:lvl8pPr>
      <a:lvl9pPr marL="1828800" algn="l" rtl="0" fontAlgn="base">
        <a:spcBef>
          <a:spcPct val="0"/>
        </a:spcBef>
        <a:spcAft>
          <a:spcPct val="0"/>
        </a:spcAft>
        <a:defRPr sz="4400">
          <a:solidFill>
            <a:srgbClr val="1C1511"/>
          </a:solidFill>
          <a:latin typeface="Calibri" pitchFamily="34" charset="0"/>
        </a:defRPr>
      </a:lvl9pPr>
    </p:titleStyle>
    <p:bodyStyle>
      <a:lvl1pPr marL="342900" indent="-342900" algn="l" rtl="0" eaLnBrk="0" fontAlgn="base" hangingPunct="0">
        <a:spcBef>
          <a:spcPct val="20000"/>
        </a:spcBef>
        <a:spcAft>
          <a:spcPct val="0"/>
        </a:spcAft>
        <a:buFont typeface="Wingdings" pitchFamily="2" charset="2"/>
        <a:buChar char="§"/>
        <a:defRPr sz="2800" kern="1200">
          <a:solidFill>
            <a:srgbClr val="1C151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
        <a:defRPr kern="1200">
          <a:solidFill>
            <a:srgbClr val="1C1511"/>
          </a:solidFill>
          <a:latin typeface="+mn-lt"/>
          <a:ea typeface="+mn-ea"/>
          <a:cs typeface="+mn-cs"/>
        </a:defRPr>
      </a:lvl2pPr>
      <a:lvl3pPr marL="1143000" indent="-228600" algn="l" rtl="0" eaLnBrk="0" fontAlgn="base" hangingPunct="0">
        <a:spcBef>
          <a:spcPct val="20000"/>
        </a:spcBef>
        <a:spcAft>
          <a:spcPct val="0"/>
        </a:spcAft>
        <a:buFont typeface="Wingdings" pitchFamily="2" charset="2"/>
        <a:buChar char="§"/>
        <a:defRPr kern="1200">
          <a:solidFill>
            <a:srgbClr val="1C1511"/>
          </a:solidFill>
          <a:latin typeface="+mn-lt"/>
          <a:ea typeface="+mn-ea"/>
          <a:cs typeface="+mn-cs"/>
        </a:defRPr>
      </a:lvl3pPr>
      <a:lvl4pPr marL="1600200" indent="-228600" algn="l" rtl="0" eaLnBrk="0" fontAlgn="base" hangingPunct="0">
        <a:spcBef>
          <a:spcPct val="20000"/>
        </a:spcBef>
        <a:spcAft>
          <a:spcPct val="0"/>
        </a:spcAft>
        <a:buFont typeface="Wingdings" pitchFamily="2" charset="2"/>
        <a:buChar char="§"/>
        <a:defRPr kern="1200">
          <a:solidFill>
            <a:srgbClr val="1C1511"/>
          </a:solidFill>
          <a:latin typeface="+mn-lt"/>
          <a:ea typeface="+mn-ea"/>
          <a:cs typeface="+mn-cs"/>
        </a:defRPr>
      </a:lvl4pPr>
      <a:lvl5pPr marL="2057400" indent="-228600" algn="l" rtl="0" eaLnBrk="0" fontAlgn="base" hangingPunct="0">
        <a:spcBef>
          <a:spcPct val="20000"/>
        </a:spcBef>
        <a:spcAft>
          <a:spcPct val="0"/>
        </a:spcAft>
        <a:buFont typeface="Wingdings" pitchFamily="2" charset="2"/>
        <a:buChar char="§"/>
        <a:defRPr kern="1200">
          <a:solidFill>
            <a:srgbClr val="1C151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016000" y="331788"/>
            <a:ext cx="7925981" cy="3935412"/>
          </a:xfrm>
        </p:spPr>
        <p:txBody>
          <a:bodyPr>
            <a:normAutofit/>
          </a:bodyPr>
          <a:lstStyle/>
          <a:p>
            <a:r>
              <a:rPr lang="en-US" sz="4800" b="1" dirty="0" smtClean="0"/>
              <a:t>Power Management Solutions for ULP </a:t>
            </a:r>
            <a:r>
              <a:rPr lang="en-US" sz="4800" b="1" dirty="0" err="1" smtClean="0"/>
              <a:t>SoCs</a:t>
            </a:r>
            <a:r>
              <a:rPr lang="en-US" sz="4800" b="1" dirty="0" smtClean="0"/>
              <a:t/>
            </a:r>
            <a:br>
              <a:rPr lang="en-US" sz="4800" b="1" dirty="0" smtClean="0"/>
            </a:br>
            <a:r>
              <a:rPr lang="en-US" sz="4800" b="1" dirty="0" smtClean="0"/>
              <a:t/>
            </a:r>
            <a:br>
              <a:rPr lang="en-US" sz="4800" b="1" dirty="0" smtClean="0"/>
            </a:br>
            <a:r>
              <a:rPr lang="en-US" sz="3600" b="1" dirty="0" smtClean="0"/>
              <a:t>Deliberate Practice </a:t>
            </a:r>
            <a:r>
              <a:rPr lang="en-US" sz="3600" b="1" dirty="0" smtClean="0"/>
              <a:t>– </a:t>
            </a:r>
            <a:r>
              <a:rPr lang="en-US" sz="3600" b="1" smtClean="0"/>
              <a:t>Session 2</a:t>
            </a:r>
            <a:endParaRPr lang="en-US" sz="4800" dirty="0"/>
          </a:p>
        </p:txBody>
      </p:sp>
      <p:sp>
        <p:nvSpPr>
          <p:cNvPr id="4" name="Subtitle 2"/>
          <p:cNvSpPr txBox="1">
            <a:spLocks/>
          </p:cNvSpPr>
          <p:nvPr/>
        </p:nvSpPr>
        <p:spPr bwMode="auto">
          <a:xfrm>
            <a:off x="903687" y="5300515"/>
            <a:ext cx="3204025" cy="153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0" indent="0" algn="r" rtl="0" eaLnBrk="0" fontAlgn="base" hangingPunct="0">
              <a:spcBef>
                <a:spcPct val="20000"/>
              </a:spcBef>
              <a:spcAft>
                <a:spcPct val="0"/>
              </a:spcAft>
              <a:buFont typeface="Wingdings" pitchFamily="2" charset="2"/>
              <a:buNone/>
              <a:defRPr sz="2400" kern="1200">
                <a:solidFill>
                  <a:schemeClr val="bg2">
                    <a:lumMod val="10000"/>
                  </a:schemeClr>
                </a:solidFill>
                <a:latin typeface="+mn-lt"/>
                <a:ea typeface="+mn-ea"/>
                <a:cs typeface="+mn-cs"/>
              </a:defRPr>
            </a:lvl1pPr>
            <a:lvl2pPr marL="457200" indent="0" algn="ctr" rtl="0" eaLnBrk="0" fontAlgn="base" hangingPunct="0">
              <a:spcBef>
                <a:spcPct val="20000"/>
              </a:spcBef>
              <a:spcAft>
                <a:spcPct val="0"/>
              </a:spcAft>
              <a:buFont typeface="Wingdings" pitchFamily="2" charset="2"/>
              <a:buNone/>
              <a:defRPr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Wingdings" pitchFamily="2" charset="2"/>
              <a:buNone/>
              <a:defRPr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Wingdings" pitchFamily="2" charset="2"/>
              <a:buNone/>
              <a:defRPr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Wingdings" pitchFamily="2" charset="2"/>
              <a:buNone/>
              <a:defRPr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tx1"/>
              </a:buClr>
              <a:buFont typeface="Calibri" pitchFamily="34" charset="0"/>
              <a:buNone/>
              <a:defRPr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Calibri" pitchFamily="34" charset="0"/>
              <a:buNone/>
              <a:defRPr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1"/>
              </a:buClr>
              <a:buFont typeface="Calibri" pitchFamily="34" charset="0"/>
              <a:buNone/>
              <a:defRPr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1"/>
              </a:buClr>
              <a:buFont typeface="Calibri" pitchFamily="34" charset="0"/>
              <a:buNone/>
              <a:defRPr sz="1800" kern="1200">
                <a:solidFill>
                  <a:schemeClr val="tx1">
                    <a:tint val="75000"/>
                  </a:schemeClr>
                </a:solidFill>
                <a:latin typeface="+mn-lt"/>
                <a:ea typeface="+mn-ea"/>
                <a:cs typeface="+mn-cs"/>
              </a:defRPr>
            </a:lvl9pPr>
          </a:lstStyle>
          <a:p>
            <a:pPr algn="l" eaLnBrk="1" fontAlgn="auto" hangingPunct="1">
              <a:spcAft>
                <a:spcPts val="0"/>
              </a:spcAft>
              <a:defRPr/>
            </a:pPr>
            <a:r>
              <a:rPr lang="en-US" b="1" dirty="0" err="1" smtClean="0"/>
              <a:t>Seyi</a:t>
            </a:r>
            <a:r>
              <a:rPr lang="en-US" b="1" dirty="0" smtClean="0"/>
              <a:t> </a:t>
            </a:r>
            <a:r>
              <a:rPr lang="en-US" b="1" dirty="0"/>
              <a:t> </a:t>
            </a:r>
            <a:r>
              <a:rPr lang="en-US" b="1" dirty="0" smtClean="0"/>
              <a:t>and </a:t>
            </a:r>
            <a:r>
              <a:rPr lang="en-US" b="1" dirty="0" err="1" smtClean="0"/>
              <a:t>Aatmesh</a:t>
            </a:r>
            <a:r>
              <a:rPr lang="en-US" b="1" dirty="0" smtClean="0"/>
              <a:t> </a:t>
            </a:r>
          </a:p>
          <a:p>
            <a:pPr algn="l" eaLnBrk="1" fontAlgn="auto" hangingPunct="1">
              <a:spcAft>
                <a:spcPts val="0"/>
              </a:spcAft>
              <a:defRPr/>
            </a:pPr>
            <a:r>
              <a:rPr lang="en-US" sz="1800" b="1" dirty="0" smtClean="0"/>
              <a:t>1</a:t>
            </a:r>
            <a:r>
              <a:rPr lang="en-US" sz="1800" b="1" baseline="30000" dirty="0" smtClean="0"/>
              <a:t>st</a:t>
            </a:r>
            <a:r>
              <a:rPr lang="en-US" sz="1800" b="1" dirty="0" smtClean="0"/>
              <a:t> May 2013</a:t>
            </a:r>
            <a:endParaRPr lang="en-US" sz="18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10</a:t>
            </a:fld>
            <a:endParaRPr lang="en-US" smtClean="0"/>
          </a:p>
        </p:txBody>
      </p:sp>
      <p:sp>
        <p:nvSpPr>
          <p:cNvPr id="28" name="TextBox 27"/>
          <p:cNvSpPr txBox="1"/>
          <p:nvPr/>
        </p:nvSpPr>
        <p:spPr>
          <a:xfrm>
            <a:off x="985838" y="160338"/>
            <a:ext cx="8158162" cy="1046440"/>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Research Questions</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sp>
        <p:nvSpPr>
          <p:cNvPr id="11" name="TextBox 10"/>
          <p:cNvSpPr txBox="1"/>
          <p:nvPr/>
        </p:nvSpPr>
        <p:spPr>
          <a:xfrm>
            <a:off x="1008988" y="1499649"/>
            <a:ext cx="8111861" cy="2492990"/>
          </a:xfrm>
          <a:prstGeom prst="rect">
            <a:avLst/>
          </a:prstGeom>
          <a:noFill/>
        </p:spPr>
        <p:txBody>
          <a:bodyPr wrap="square">
            <a:spAutoFit/>
          </a:bodyPr>
          <a:lstStyle/>
          <a:p>
            <a:pPr marL="342900"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rPr>
              <a:t>BSN needs multiple output voltages.</a:t>
            </a:r>
            <a:endParaRPr lang="en-US" sz="2600" b="1" dirty="0" smtClean="0">
              <a:solidFill>
                <a:schemeClr val="bg2">
                  <a:lumMod val="10000"/>
                </a:schemeClr>
              </a:solidFill>
              <a:latin typeface="+mn-lt"/>
            </a:endParaRPr>
          </a:p>
          <a:p>
            <a:pPr marL="342900" indent="-342900" fontAlgn="auto">
              <a:spcBef>
                <a:spcPts val="0"/>
              </a:spcBef>
              <a:spcAft>
                <a:spcPts val="0"/>
              </a:spcAft>
              <a:buFont typeface="Arial" pitchFamily="34" charset="0"/>
              <a:buChar char="•"/>
              <a:defRPr/>
            </a:pPr>
            <a:endParaRPr lang="en-US" sz="2600" b="1" dirty="0">
              <a:solidFill>
                <a:schemeClr val="bg2">
                  <a:lumMod val="10000"/>
                </a:schemeClr>
              </a:solidFill>
              <a:latin typeface="+mn-lt"/>
            </a:endParaRPr>
          </a:p>
          <a:p>
            <a:pPr marL="342900" indent="-342900" fontAlgn="auto">
              <a:spcBef>
                <a:spcPts val="0"/>
              </a:spcBef>
              <a:spcAft>
                <a:spcPts val="0"/>
              </a:spcAft>
              <a:buFont typeface="Arial" pitchFamily="34" charset="0"/>
              <a:buChar char="•"/>
              <a:defRPr/>
            </a:pPr>
            <a:r>
              <a:rPr lang="en-US" sz="2600" b="1" dirty="0" smtClean="0">
                <a:solidFill>
                  <a:schemeClr val="bg2">
                    <a:lumMod val="10000"/>
                  </a:schemeClr>
                </a:solidFill>
                <a:latin typeface="+mn-lt"/>
              </a:rPr>
              <a:t>How do solutions replacing LDOs can address this problem?</a:t>
            </a:r>
            <a:endParaRPr lang="en-US" sz="2600" b="1" dirty="0">
              <a:solidFill>
                <a:schemeClr val="bg2">
                  <a:lumMod val="10000"/>
                </a:schemeClr>
              </a:solidFill>
              <a:latin typeface="+mn-lt"/>
            </a:endParaRPr>
          </a:p>
          <a:p>
            <a:pPr marL="342900" indent="-342900" fontAlgn="auto">
              <a:spcBef>
                <a:spcPts val="0"/>
              </a:spcBef>
              <a:spcAft>
                <a:spcPts val="0"/>
              </a:spcAft>
              <a:buFont typeface="Arial" pitchFamily="34" charset="0"/>
              <a:buChar char="•"/>
              <a:defRPr/>
            </a:pPr>
            <a:endParaRPr lang="en-US" sz="2600" b="1" dirty="0" smtClean="0">
              <a:solidFill>
                <a:schemeClr val="bg2">
                  <a:lumMod val="10000"/>
                </a:schemeClr>
              </a:solidFill>
              <a:latin typeface="+mn-lt"/>
            </a:endParaRPr>
          </a:p>
          <a:p>
            <a:pPr fontAlgn="auto">
              <a:spcBef>
                <a:spcPts val="0"/>
              </a:spcBef>
              <a:spcAft>
                <a:spcPts val="0"/>
              </a:spcAft>
              <a:defRPr/>
            </a:pPr>
            <a:endParaRPr lang="en-US" sz="2600" b="1" dirty="0" smtClean="0">
              <a:solidFill>
                <a:schemeClr val="bg2">
                  <a:lumMod val="10000"/>
                </a:schemeClr>
              </a:solidFill>
              <a:latin typeface="+mn-lt"/>
            </a:endParaRPr>
          </a:p>
        </p:txBody>
      </p:sp>
    </p:spTree>
    <p:extLst>
      <p:ext uri="{BB962C8B-B14F-4D97-AF65-F5344CB8AC3E}">
        <p14:creationId xmlns:p14="http://schemas.microsoft.com/office/powerpoint/2010/main" val="20128612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508" y="0"/>
            <a:ext cx="7814930" cy="914400"/>
          </a:xfrm>
        </p:spPr>
        <p:txBody>
          <a:bodyPr/>
          <a:lstStyle/>
          <a:p>
            <a:pPr eaLnBrk="1" hangingPunct="1"/>
            <a:r>
              <a:rPr lang="en-US" altLang="zh-TW" dirty="0" smtClean="0">
                <a:solidFill>
                  <a:schemeClr val="tx1">
                    <a:lumMod val="50000"/>
                  </a:schemeClr>
                </a:solidFill>
                <a:ea typeface="PMingLiU" pitchFamily="18" charset="-120"/>
              </a:rPr>
              <a:t>Energy Harvesting</a:t>
            </a:r>
          </a:p>
        </p:txBody>
      </p:sp>
      <p:sp>
        <p:nvSpPr>
          <p:cNvPr id="6147" name="Rectangle 3"/>
          <p:cNvSpPr>
            <a:spLocks noGrp="1" noChangeArrowheads="1"/>
          </p:cNvSpPr>
          <p:nvPr>
            <p:ph type="body" idx="1"/>
          </p:nvPr>
        </p:nvSpPr>
        <p:spPr>
          <a:xfrm>
            <a:off x="880714" y="4372602"/>
            <a:ext cx="8162265" cy="2197532"/>
          </a:xfrm>
        </p:spPr>
        <p:txBody>
          <a:bodyPr>
            <a:normAutofit/>
          </a:bodyPr>
          <a:lstStyle/>
          <a:p>
            <a:pPr marL="609600" indent="-609600" eaLnBrk="1" hangingPunct="1">
              <a:lnSpc>
                <a:spcPct val="90000"/>
              </a:lnSpc>
            </a:pPr>
            <a:r>
              <a:rPr lang="en-US" altLang="zh-TW" sz="2400" dirty="0" smtClean="0">
                <a:ea typeface="PMingLiU" pitchFamily="18" charset="-120"/>
              </a:rPr>
              <a:t>State of the art solution is 38% efficient.</a:t>
            </a:r>
          </a:p>
          <a:p>
            <a:pPr marL="609600" indent="-609600" eaLnBrk="1" hangingPunct="1">
              <a:lnSpc>
                <a:spcPct val="90000"/>
              </a:lnSpc>
            </a:pPr>
            <a:endParaRPr lang="en-US" altLang="zh-TW" sz="2400" i="1" dirty="0" smtClean="0">
              <a:ea typeface="PMingLiU" pitchFamily="18" charset="-120"/>
            </a:endParaRPr>
          </a:p>
          <a:p>
            <a:pPr marL="609600" indent="-609600" eaLnBrk="1" hangingPunct="1">
              <a:lnSpc>
                <a:spcPct val="90000"/>
              </a:lnSpc>
            </a:pPr>
            <a:r>
              <a:rPr lang="en-US" altLang="zh-TW" sz="2400" b="1" dirty="0" smtClean="0">
                <a:ea typeface="PMingLiU" pitchFamily="18" charset="-120"/>
                <a:sym typeface="Wingdings" pitchFamily="2" charset="2"/>
              </a:rPr>
              <a:t>How can we raise this efficiency? </a:t>
            </a:r>
            <a:endParaRPr lang="en-US" altLang="zh-TW" sz="2400" b="1" dirty="0" smtClean="0">
              <a:ea typeface="PMingLiU" pitchFamily="18" charset="-120"/>
            </a:endParaRPr>
          </a:p>
        </p:txBody>
      </p:sp>
      <p:sp>
        <p:nvSpPr>
          <p:cNvPr id="6149" name="슬라이드 번호 개체 틀 4"/>
          <p:cNvSpPr>
            <a:spLocks noGrp="1"/>
          </p:cNvSpPr>
          <p:nvPr>
            <p:ph type="sldNum" sz="quarter" idx="10"/>
          </p:nvPr>
        </p:nvSpPr>
        <p:spPr>
          <a:xfrm>
            <a:off x="8590405" y="6604591"/>
            <a:ext cx="553595" cy="253409"/>
          </a:xfrm>
          <a:noFill/>
        </p:spPr>
        <p:txBody>
          <a:bodyPr/>
          <a:lstStyle/>
          <a:p>
            <a:fld id="{DEFCD2DC-0171-4101-AFBD-27B8480AEFD0}" type="slidenum">
              <a:rPr lang="en-US" altLang="zh-TW" smtClean="0"/>
              <a:pPr/>
              <a:t>11</a:t>
            </a:fld>
            <a:endParaRPr lang="en-US" altLang="zh-TW" dirty="0" smtClean="0"/>
          </a:p>
        </p:txBody>
      </p:sp>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4633" y="1170138"/>
            <a:ext cx="6304241" cy="2685016"/>
          </a:xfrm>
          <a:prstGeom prst="rect">
            <a:avLst/>
          </a:prstGeom>
          <a:noFill/>
          <a:ln>
            <a:noFill/>
          </a:ln>
        </p:spPr>
      </p:pic>
      <p:sp>
        <p:nvSpPr>
          <p:cNvPr id="8" name="Rectangle 7"/>
          <p:cNvSpPr/>
          <p:nvPr/>
        </p:nvSpPr>
        <p:spPr>
          <a:xfrm>
            <a:off x="7118486" y="2226715"/>
            <a:ext cx="1924493" cy="954107"/>
          </a:xfrm>
          <a:prstGeom prst="rect">
            <a:avLst/>
          </a:prstGeom>
        </p:spPr>
        <p:txBody>
          <a:bodyPr wrap="square">
            <a:spAutoFit/>
          </a:bodyPr>
          <a:lstStyle/>
          <a:p>
            <a:pPr algn="just"/>
            <a:r>
              <a:rPr lang="en-US" sz="1400" b="1" dirty="0" smtClean="0">
                <a:solidFill>
                  <a:schemeClr val="bg2">
                    <a:lumMod val="10000"/>
                  </a:schemeClr>
                </a:solidFill>
              </a:rPr>
              <a:t>Y. </a:t>
            </a:r>
            <a:r>
              <a:rPr lang="en-US" sz="1400" b="1" dirty="0">
                <a:solidFill>
                  <a:schemeClr val="bg2">
                    <a:lumMod val="10000"/>
                  </a:schemeClr>
                </a:solidFill>
              </a:rPr>
              <a:t>Zhang</a:t>
            </a:r>
            <a:r>
              <a:rPr lang="en-US" sz="1400" b="1" dirty="0" smtClean="0">
                <a:solidFill>
                  <a:schemeClr val="bg2">
                    <a:lumMod val="10000"/>
                  </a:schemeClr>
                </a:solidFill>
              </a:rPr>
              <a:t>, </a:t>
            </a:r>
            <a:r>
              <a:rPr lang="en-US" sz="1400" b="1" dirty="0">
                <a:solidFill>
                  <a:schemeClr val="bg2">
                    <a:lumMod val="10000"/>
                  </a:schemeClr>
                </a:solidFill>
              </a:rPr>
              <a:t>et </a:t>
            </a:r>
            <a:r>
              <a:rPr lang="en-US" sz="1400" b="1" dirty="0" smtClean="0">
                <a:solidFill>
                  <a:schemeClr val="bg2">
                    <a:lumMod val="10000"/>
                  </a:schemeClr>
                </a:solidFill>
              </a:rPr>
              <a:t>al,  </a:t>
            </a:r>
            <a:r>
              <a:rPr lang="en-US" sz="1400" b="1" dirty="0">
                <a:solidFill>
                  <a:schemeClr val="bg2">
                    <a:lumMod val="10000"/>
                  </a:schemeClr>
                </a:solidFill>
              </a:rPr>
              <a:t>"A </a:t>
            </a:r>
            <a:r>
              <a:rPr lang="en-US" sz="1400" b="1" dirty="0" err="1">
                <a:solidFill>
                  <a:schemeClr val="bg2">
                    <a:lumMod val="10000"/>
                  </a:schemeClr>
                </a:solidFill>
              </a:rPr>
              <a:t>Batteryless</a:t>
            </a:r>
            <a:r>
              <a:rPr lang="en-US" sz="1400" b="1" dirty="0">
                <a:solidFill>
                  <a:schemeClr val="bg2">
                    <a:lumMod val="10000"/>
                  </a:schemeClr>
                </a:solidFill>
              </a:rPr>
              <a:t> </a:t>
            </a:r>
            <a:r>
              <a:rPr lang="en-US" sz="1400" b="1" dirty="0" smtClean="0">
                <a:solidFill>
                  <a:schemeClr val="bg2">
                    <a:lumMod val="10000"/>
                  </a:schemeClr>
                </a:solidFill>
              </a:rPr>
              <a:t>19uW…. ",  ISSCC, Feb. </a:t>
            </a:r>
            <a:r>
              <a:rPr lang="en-US" sz="1400" b="1" dirty="0">
                <a:solidFill>
                  <a:schemeClr val="bg2">
                    <a:lumMod val="10000"/>
                  </a:schemeClr>
                </a:solidFill>
              </a:rPr>
              <a:t>2012.</a:t>
            </a:r>
          </a:p>
          <a:p>
            <a:pPr algn="just"/>
            <a:r>
              <a:rPr lang="en-US" sz="1400" b="1" dirty="0">
                <a:solidFill>
                  <a:schemeClr val="bg2">
                    <a:lumMod val="10000"/>
                  </a:schemeClr>
                </a:solidFill>
              </a:rPr>
              <a:t> </a:t>
            </a:r>
          </a:p>
        </p:txBody>
      </p:sp>
    </p:spTree>
    <p:extLst>
      <p:ext uri="{BB962C8B-B14F-4D97-AF65-F5344CB8AC3E}">
        <p14:creationId xmlns:p14="http://schemas.microsoft.com/office/powerpoint/2010/main" val="29394304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12</a:t>
            </a:fld>
            <a:endParaRPr lang="en-US" smtClean="0"/>
          </a:p>
        </p:txBody>
      </p:sp>
      <p:sp>
        <p:nvSpPr>
          <p:cNvPr id="28" name="TextBox 27"/>
          <p:cNvSpPr txBox="1"/>
          <p:nvPr/>
        </p:nvSpPr>
        <p:spPr>
          <a:xfrm>
            <a:off x="985838" y="160338"/>
            <a:ext cx="8158162" cy="1046440"/>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Research Questions</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sp>
        <p:nvSpPr>
          <p:cNvPr id="11" name="TextBox 10"/>
          <p:cNvSpPr txBox="1"/>
          <p:nvPr/>
        </p:nvSpPr>
        <p:spPr>
          <a:xfrm>
            <a:off x="1034396" y="1508115"/>
            <a:ext cx="8111861" cy="4093428"/>
          </a:xfrm>
          <a:prstGeom prst="rect">
            <a:avLst/>
          </a:prstGeom>
          <a:noFill/>
        </p:spPr>
        <p:txBody>
          <a:bodyPr wrap="square">
            <a:spAutoFit/>
          </a:bodyPr>
          <a:lstStyle/>
          <a:p>
            <a:pPr marL="342900" indent="-342900" fontAlgn="auto">
              <a:spcBef>
                <a:spcPts val="0"/>
              </a:spcBef>
              <a:spcAft>
                <a:spcPts val="0"/>
              </a:spcAft>
              <a:buFont typeface="Arial" pitchFamily="34" charset="0"/>
              <a:buChar char="•"/>
              <a:defRPr/>
            </a:pPr>
            <a:r>
              <a:rPr lang="en-US" sz="2600" b="1" dirty="0" smtClean="0">
                <a:solidFill>
                  <a:schemeClr val="bg2">
                    <a:lumMod val="10000"/>
                  </a:schemeClr>
                </a:solidFill>
                <a:latin typeface="+mn-lt"/>
              </a:rPr>
              <a:t>How </a:t>
            </a:r>
            <a:r>
              <a:rPr lang="en-US" sz="2600" b="1" dirty="0" smtClean="0">
                <a:solidFill>
                  <a:schemeClr val="bg2">
                    <a:lumMod val="10000"/>
                  </a:schemeClr>
                </a:solidFill>
                <a:latin typeface="+mn-lt"/>
              </a:rPr>
              <a:t>do voltage </a:t>
            </a:r>
            <a:r>
              <a:rPr lang="en-US" sz="2600" b="1" dirty="0" smtClean="0">
                <a:solidFill>
                  <a:schemeClr val="bg2">
                    <a:lumMod val="10000"/>
                  </a:schemeClr>
                </a:solidFill>
                <a:latin typeface="+mn-lt"/>
              </a:rPr>
              <a:t>regulation and energy harvesting </a:t>
            </a:r>
            <a:r>
              <a:rPr lang="en-US" sz="2600" b="1" dirty="0" smtClean="0">
                <a:solidFill>
                  <a:schemeClr val="bg2">
                    <a:lumMod val="10000"/>
                  </a:schemeClr>
                </a:solidFill>
                <a:latin typeface="+mn-lt"/>
              </a:rPr>
              <a:t>solutions </a:t>
            </a:r>
            <a:r>
              <a:rPr lang="en-US" sz="2600" b="1" dirty="0" smtClean="0">
                <a:solidFill>
                  <a:schemeClr val="bg2">
                    <a:lumMod val="10000"/>
                  </a:schemeClr>
                </a:solidFill>
                <a:latin typeface="+mn-lt"/>
              </a:rPr>
              <a:t>integrate together for </a:t>
            </a:r>
            <a:r>
              <a:rPr lang="en-US" sz="2600" b="1" dirty="0" smtClean="0">
                <a:solidFill>
                  <a:schemeClr val="bg2">
                    <a:lumMod val="10000"/>
                  </a:schemeClr>
                </a:solidFill>
                <a:latin typeface="+mn-lt"/>
              </a:rPr>
              <a:t>BSNs?</a:t>
            </a:r>
            <a:endParaRPr lang="en-US" sz="2600" b="1" dirty="0" smtClean="0">
              <a:solidFill>
                <a:schemeClr val="bg2">
                  <a:lumMod val="10000"/>
                </a:schemeClr>
              </a:solidFill>
              <a:latin typeface="+mn-lt"/>
            </a:endParaRPr>
          </a:p>
          <a:p>
            <a:pPr marL="342900" indent="-342900" fontAlgn="auto">
              <a:spcBef>
                <a:spcPts val="0"/>
              </a:spcBef>
              <a:spcAft>
                <a:spcPts val="0"/>
              </a:spcAft>
              <a:buFont typeface="Arial" pitchFamily="34" charset="0"/>
              <a:buChar char="•"/>
              <a:defRPr/>
            </a:pPr>
            <a:endParaRPr lang="en-US" sz="2600" b="1" dirty="0">
              <a:solidFill>
                <a:schemeClr val="bg2">
                  <a:lumMod val="10000"/>
                </a:schemeClr>
              </a:solidFill>
              <a:latin typeface="+mn-lt"/>
            </a:endParaRPr>
          </a:p>
          <a:p>
            <a:pPr marL="342900" indent="-342900" fontAlgn="auto">
              <a:spcBef>
                <a:spcPts val="0"/>
              </a:spcBef>
              <a:spcAft>
                <a:spcPts val="0"/>
              </a:spcAft>
              <a:buFont typeface="Arial" pitchFamily="34" charset="0"/>
              <a:buChar char="•"/>
              <a:defRPr/>
            </a:pPr>
            <a:r>
              <a:rPr lang="en-US" sz="2600" b="1" dirty="0" smtClean="0">
                <a:solidFill>
                  <a:schemeClr val="bg2">
                    <a:lumMod val="10000"/>
                  </a:schemeClr>
                </a:solidFill>
                <a:latin typeface="+mn-lt"/>
              </a:rPr>
              <a:t>What additional costs are attributed to the </a:t>
            </a:r>
            <a:r>
              <a:rPr lang="en-US" sz="2600" b="1" dirty="0" smtClean="0">
                <a:solidFill>
                  <a:schemeClr val="bg2">
                    <a:lumMod val="10000"/>
                  </a:schemeClr>
                </a:solidFill>
                <a:latin typeface="+mn-lt"/>
              </a:rPr>
              <a:t>solution?</a:t>
            </a:r>
          </a:p>
          <a:p>
            <a:pPr marL="342900" indent="-342900" fontAlgn="auto">
              <a:spcBef>
                <a:spcPts val="0"/>
              </a:spcBef>
              <a:spcAft>
                <a:spcPts val="0"/>
              </a:spcAft>
              <a:buFont typeface="Arial" pitchFamily="34" charset="0"/>
              <a:buChar char="•"/>
              <a:defRPr/>
            </a:pPr>
            <a:endParaRPr lang="en-US" sz="2600" dirty="0">
              <a:solidFill>
                <a:schemeClr val="bg2">
                  <a:lumMod val="10000"/>
                </a:schemeClr>
              </a:solidFill>
              <a:latin typeface="+mn-lt"/>
            </a:endParaRPr>
          </a:p>
          <a:p>
            <a:pPr marL="342900" indent="-342900" fontAlgn="auto">
              <a:spcBef>
                <a:spcPts val="0"/>
              </a:spcBef>
              <a:spcAft>
                <a:spcPts val="0"/>
              </a:spcAft>
              <a:buFont typeface="Arial" pitchFamily="34" charset="0"/>
              <a:buChar char="•"/>
              <a:defRPr/>
            </a:pPr>
            <a:r>
              <a:rPr lang="en-US" sz="2600" b="1" dirty="0" smtClean="0">
                <a:solidFill>
                  <a:schemeClr val="bg2">
                    <a:lumMod val="10000"/>
                  </a:schemeClr>
                </a:solidFill>
                <a:latin typeface="+mn-lt"/>
              </a:rPr>
              <a:t>How will the power of the new solutions be monitored?</a:t>
            </a:r>
            <a:r>
              <a:rPr lang="en-US" sz="2600" b="1" dirty="0" smtClean="0">
                <a:solidFill>
                  <a:schemeClr val="bg2">
                    <a:lumMod val="10000"/>
                  </a:schemeClr>
                </a:solidFill>
                <a:latin typeface="+mn-lt"/>
              </a:rPr>
              <a:t> </a:t>
            </a:r>
          </a:p>
          <a:p>
            <a:pPr fontAlgn="auto">
              <a:spcBef>
                <a:spcPts val="0"/>
              </a:spcBef>
              <a:spcAft>
                <a:spcPts val="0"/>
              </a:spcAft>
              <a:defRPr/>
            </a:pPr>
            <a:r>
              <a:rPr lang="en-US" sz="2600" b="1" dirty="0" smtClean="0">
                <a:solidFill>
                  <a:schemeClr val="bg2">
                    <a:lumMod val="10000"/>
                  </a:schemeClr>
                </a:solidFill>
                <a:latin typeface="+mn-lt"/>
              </a:rPr>
              <a:t>     </a:t>
            </a:r>
            <a:r>
              <a:rPr lang="en-US" sz="2600" dirty="0" smtClean="0">
                <a:solidFill>
                  <a:schemeClr val="bg2">
                    <a:lumMod val="10000"/>
                  </a:schemeClr>
                </a:solidFill>
                <a:latin typeface="+mn-lt"/>
              </a:rPr>
              <a:t>e.g</a:t>
            </a:r>
            <a:r>
              <a:rPr lang="en-US" sz="2600" dirty="0" smtClean="0">
                <a:solidFill>
                  <a:schemeClr val="bg2">
                    <a:lumMod val="10000"/>
                  </a:schemeClr>
                </a:solidFill>
                <a:latin typeface="+mn-lt"/>
              </a:rPr>
              <a:t>. DPM ( </a:t>
            </a:r>
            <a:r>
              <a:rPr lang="en-US" sz="2600" dirty="0" err="1" smtClean="0">
                <a:solidFill>
                  <a:schemeClr val="bg2">
                    <a:lumMod val="10000"/>
                  </a:schemeClr>
                </a:solidFill>
                <a:latin typeface="+mn-lt"/>
              </a:rPr>
              <a:t>Shaksheer</a:t>
            </a:r>
            <a:r>
              <a:rPr lang="en-US" sz="2600" dirty="0" smtClean="0">
                <a:solidFill>
                  <a:schemeClr val="bg2">
                    <a:lumMod val="10000"/>
                  </a:schemeClr>
                </a:solidFill>
                <a:latin typeface="+mn-lt"/>
              </a:rPr>
              <a:t> et. al.)</a:t>
            </a:r>
            <a:endParaRPr lang="en-US" sz="2600" dirty="0">
              <a:solidFill>
                <a:schemeClr val="bg2">
                  <a:lumMod val="10000"/>
                </a:schemeClr>
              </a:solidFill>
              <a:latin typeface="+mn-lt"/>
            </a:endParaRPr>
          </a:p>
          <a:p>
            <a:pPr marL="342900" indent="-342900" fontAlgn="auto">
              <a:spcBef>
                <a:spcPts val="0"/>
              </a:spcBef>
              <a:spcAft>
                <a:spcPts val="0"/>
              </a:spcAft>
              <a:buFont typeface="Arial" pitchFamily="34" charset="0"/>
              <a:buChar char="•"/>
              <a:defRPr/>
            </a:pPr>
            <a:endParaRPr lang="en-US" sz="2600" b="1" dirty="0" smtClean="0">
              <a:solidFill>
                <a:schemeClr val="bg2">
                  <a:lumMod val="10000"/>
                </a:schemeClr>
              </a:solidFill>
              <a:latin typeface="+mn-lt"/>
            </a:endParaRPr>
          </a:p>
          <a:p>
            <a:pPr fontAlgn="auto">
              <a:spcBef>
                <a:spcPts val="0"/>
              </a:spcBef>
              <a:spcAft>
                <a:spcPts val="0"/>
              </a:spcAft>
              <a:defRPr/>
            </a:pPr>
            <a:endParaRPr lang="en-US" sz="2600" b="1" dirty="0" smtClean="0">
              <a:solidFill>
                <a:schemeClr val="bg2">
                  <a:lumMod val="10000"/>
                </a:schemeClr>
              </a:solidFill>
              <a:latin typeface="+mn-lt"/>
            </a:endParaRPr>
          </a:p>
        </p:txBody>
      </p:sp>
    </p:spTree>
    <p:extLst>
      <p:ext uri="{BB962C8B-B14F-4D97-AF65-F5344CB8AC3E}">
        <p14:creationId xmlns:p14="http://schemas.microsoft.com/office/powerpoint/2010/main" val="10291055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2</a:t>
            </a:fld>
            <a:endParaRPr lang="en-US" smtClean="0"/>
          </a:p>
        </p:txBody>
      </p:sp>
      <p:sp>
        <p:nvSpPr>
          <p:cNvPr id="28" name="TextBox 27"/>
          <p:cNvSpPr txBox="1"/>
          <p:nvPr/>
        </p:nvSpPr>
        <p:spPr>
          <a:xfrm>
            <a:off x="985838" y="160338"/>
            <a:ext cx="8158162" cy="1046162"/>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Ultra Low Power </a:t>
            </a:r>
            <a:r>
              <a:rPr lang="en-US" sz="4400" dirty="0" err="1" smtClean="0">
                <a:solidFill>
                  <a:schemeClr val="bg2">
                    <a:lumMod val="10000"/>
                  </a:schemeClr>
                </a:solidFill>
                <a:latin typeface="+mj-lt"/>
                <a:cs typeface="+mn-cs"/>
              </a:rPr>
              <a:t>SoCs</a:t>
            </a:r>
            <a:r>
              <a:rPr lang="en-US" sz="4400" dirty="0" smtClean="0">
                <a:solidFill>
                  <a:schemeClr val="bg2">
                    <a:lumMod val="10000"/>
                  </a:schemeClr>
                </a:solidFill>
                <a:latin typeface="+mj-lt"/>
                <a:cs typeface="+mn-cs"/>
              </a:rPr>
              <a:t> ( e.g. BSN)</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2474" y="842911"/>
            <a:ext cx="5720316" cy="4390346"/>
          </a:xfrm>
          <a:prstGeom prst="rect">
            <a:avLst/>
          </a:prstGeom>
          <a:noFill/>
          <a:ln>
            <a:noFill/>
          </a:ln>
        </p:spPr>
      </p:pic>
      <p:sp>
        <p:nvSpPr>
          <p:cNvPr id="8" name="TextBox 7"/>
          <p:cNvSpPr txBox="1"/>
          <p:nvPr/>
        </p:nvSpPr>
        <p:spPr>
          <a:xfrm>
            <a:off x="983411" y="5339559"/>
            <a:ext cx="8160589" cy="1292662"/>
          </a:xfrm>
          <a:prstGeom prst="rect">
            <a:avLst/>
          </a:prstGeom>
          <a:noFill/>
        </p:spPr>
        <p:txBody>
          <a:bodyPr wrap="square">
            <a:spAutoFit/>
          </a:bodyPr>
          <a:lstStyle/>
          <a:p>
            <a:pPr marL="457200"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BSNs promise to change the way we live</a:t>
            </a:r>
          </a:p>
          <a:p>
            <a:pPr marL="457200" indent="-457200" fontAlgn="auto">
              <a:spcBef>
                <a:spcPts val="0"/>
              </a:spcBef>
              <a:spcAft>
                <a:spcPts val="0"/>
              </a:spcAft>
              <a:buFont typeface="Arial" pitchFamily="34" charset="0"/>
              <a:buChar char="•"/>
              <a:defRPr/>
            </a:pPr>
            <a:r>
              <a:rPr lang="en-US" sz="2600" dirty="0">
                <a:solidFill>
                  <a:schemeClr val="bg2">
                    <a:lumMod val="10000"/>
                  </a:schemeClr>
                </a:solidFill>
              </a:rPr>
              <a:t>Need higher life-time for ubiquitous deployment</a:t>
            </a:r>
          </a:p>
          <a:p>
            <a:pPr marL="457200" indent="-457200" fontAlgn="auto">
              <a:spcBef>
                <a:spcPts val="0"/>
              </a:spcBef>
              <a:spcAft>
                <a:spcPts val="0"/>
              </a:spcAft>
              <a:buFont typeface="Arial" pitchFamily="34" charset="0"/>
              <a:buChar char="•"/>
              <a:defRPr/>
            </a:pPr>
            <a:r>
              <a:rPr lang="en-US" sz="2600" b="1" dirty="0" smtClean="0">
                <a:solidFill>
                  <a:schemeClr val="bg2">
                    <a:lumMod val="10000"/>
                  </a:schemeClr>
                </a:solidFill>
                <a:latin typeface="+mn-lt"/>
                <a:cs typeface="+mn-cs"/>
              </a:rPr>
              <a:t>Energy harvesting and Power Management is critical</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3</a:t>
            </a:fld>
            <a:endParaRPr lang="en-US" smtClean="0"/>
          </a:p>
        </p:txBody>
      </p:sp>
      <p:sp>
        <p:nvSpPr>
          <p:cNvPr id="28" name="TextBox 27"/>
          <p:cNvSpPr txBox="1"/>
          <p:nvPr/>
        </p:nvSpPr>
        <p:spPr>
          <a:xfrm>
            <a:off x="858833" y="-119073"/>
            <a:ext cx="8158162" cy="1046162"/>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Power Distribution in BSN</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sp>
        <p:nvSpPr>
          <p:cNvPr id="8" name="TextBox 7"/>
          <p:cNvSpPr txBox="1"/>
          <p:nvPr/>
        </p:nvSpPr>
        <p:spPr>
          <a:xfrm>
            <a:off x="856400" y="3522456"/>
            <a:ext cx="8160589" cy="3293209"/>
          </a:xfrm>
          <a:prstGeom prst="rect">
            <a:avLst/>
          </a:prstGeom>
          <a:noFill/>
        </p:spPr>
        <p:txBody>
          <a:bodyPr wrap="square">
            <a:spAutoFit/>
          </a:bodyPr>
          <a:lstStyle/>
          <a:p>
            <a:pPr marL="457200"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Efficient energy-harvesting ( E-harvesting)</a:t>
            </a:r>
          </a:p>
          <a:p>
            <a:pPr marL="914400" lvl="1"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To increase the amount of harvested energy</a:t>
            </a:r>
          </a:p>
          <a:p>
            <a:pPr marL="914400" lvl="1" indent="-457200" fontAlgn="auto">
              <a:spcBef>
                <a:spcPts val="0"/>
              </a:spcBef>
              <a:spcAft>
                <a:spcPts val="0"/>
              </a:spcAft>
              <a:buFont typeface="Arial" pitchFamily="34" charset="0"/>
              <a:buChar char="•"/>
              <a:defRPr/>
            </a:pPr>
            <a:endParaRPr lang="en-US" sz="2600" dirty="0" smtClean="0">
              <a:solidFill>
                <a:schemeClr val="bg2">
                  <a:lumMod val="10000"/>
                </a:schemeClr>
              </a:solidFill>
              <a:latin typeface="+mn-lt"/>
              <a:cs typeface="+mn-cs"/>
            </a:endParaRPr>
          </a:p>
          <a:p>
            <a:pPr marL="457200"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Efficient multiple regulated output voltages</a:t>
            </a:r>
          </a:p>
          <a:p>
            <a:pPr marL="914400" lvl="1"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To minimize the loss in voltage regulation</a:t>
            </a:r>
          </a:p>
          <a:p>
            <a:pPr marL="457200" indent="-457200" fontAlgn="auto">
              <a:spcBef>
                <a:spcPts val="0"/>
              </a:spcBef>
              <a:spcAft>
                <a:spcPts val="0"/>
              </a:spcAft>
              <a:buFont typeface="Arial" pitchFamily="34" charset="0"/>
              <a:buChar char="•"/>
              <a:defRPr/>
            </a:pPr>
            <a:endParaRPr lang="en-US" sz="2600" dirty="0">
              <a:solidFill>
                <a:schemeClr val="bg2">
                  <a:lumMod val="10000"/>
                </a:schemeClr>
              </a:solidFill>
              <a:latin typeface="+mn-lt"/>
              <a:cs typeface="+mn-cs"/>
            </a:endParaRPr>
          </a:p>
          <a:p>
            <a:pPr marL="457200" indent="-457200" fontAlgn="auto">
              <a:spcBef>
                <a:spcPts val="0"/>
              </a:spcBef>
              <a:spcAft>
                <a:spcPts val="0"/>
              </a:spcAft>
              <a:buFont typeface="Arial" pitchFamily="34" charset="0"/>
              <a:buChar char="•"/>
              <a:defRPr/>
            </a:pPr>
            <a:r>
              <a:rPr lang="en-US" sz="2600" b="1" dirty="0" smtClean="0">
                <a:solidFill>
                  <a:schemeClr val="bg2">
                    <a:lumMod val="10000"/>
                  </a:schemeClr>
                </a:solidFill>
                <a:latin typeface="+mn-lt"/>
                <a:cs typeface="+mn-cs"/>
              </a:rPr>
              <a:t>Power Management critical to BSN lifetime</a:t>
            </a:r>
          </a:p>
          <a:p>
            <a:pPr marL="457200" indent="-457200" fontAlgn="auto">
              <a:spcBef>
                <a:spcPts val="0"/>
              </a:spcBef>
              <a:spcAft>
                <a:spcPts val="0"/>
              </a:spcAft>
              <a:buFont typeface="Arial" pitchFamily="34" charset="0"/>
              <a:buChar char="•"/>
              <a:defRPr/>
            </a:pPr>
            <a:endParaRPr lang="en-US" sz="2600" dirty="0">
              <a:solidFill>
                <a:schemeClr val="bg2">
                  <a:lumMod val="10000"/>
                </a:schemeClr>
              </a:solidFill>
              <a:latin typeface="+mn-lt"/>
              <a:cs typeface="+mn-cs"/>
            </a:endParaRP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8268" y="817019"/>
            <a:ext cx="4707465" cy="1926182"/>
          </a:xfrm>
          <a:prstGeom prst="rect">
            <a:avLst/>
          </a:prstGeom>
          <a:noFill/>
          <a:ln>
            <a:noFill/>
          </a:ln>
        </p:spPr>
      </p:pic>
      <p:sp>
        <p:nvSpPr>
          <p:cNvPr id="6" name="Rectangle 5"/>
          <p:cNvSpPr/>
          <p:nvPr/>
        </p:nvSpPr>
        <p:spPr>
          <a:xfrm>
            <a:off x="1166437" y="2988321"/>
            <a:ext cx="5606914" cy="523220"/>
          </a:xfrm>
          <a:prstGeom prst="rect">
            <a:avLst/>
          </a:prstGeom>
        </p:spPr>
        <p:txBody>
          <a:bodyPr wrap="square">
            <a:spAutoFit/>
          </a:bodyPr>
          <a:lstStyle/>
          <a:p>
            <a:pPr algn="just"/>
            <a:r>
              <a:rPr lang="en-US" sz="1400" b="1" dirty="0" smtClean="0">
                <a:solidFill>
                  <a:schemeClr val="bg2">
                    <a:lumMod val="10000"/>
                  </a:schemeClr>
                </a:solidFill>
              </a:rPr>
              <a:t>Y. </a:t>
            </a:r>
            <a:r>
              <a:rPr lang="en-US" sz="1400" b="1" dirty="0">
                <a:solidFill>
                  <a:schemeClr val="bg2">
                    <a:lumMod val="10000"/>
                  </a:schemeClr>
                </a:solidFill>
              </a:rPr>
              <a:t>Zhang</a:t>
            </a:r>
            <a:r>
              <a:rPr lang="en-US" sz="1400" b="1" dirty="0" smtClean="0">
                <a:solidFill>
                  <a:schemeClr val="bg2">
                    <a:lumMod val="10000"/>
                  </a:schemeClr>
                </a:solidFill>
              </a:rPr>
              <a:t>, </a:t>
            </a:r>
            <a:r>
              <a:rPr lang="en-US" sz="1400" b="1" dirty="0">
                <a:solidFill>
                  <a:schemeClr val="bg2">
                    <a:lumMod val="10000"/>
                  </a:schemeClr>
                </a:solidFill>
              </a:rPr>
              <a:t>et </a:t>
            </a:r>
            <a:r>
              <a:rPr lang="en-US" sz="1400" b="1" dirty="0" smtClean="0">
                <a:solidFill>
                  <a:schemeClr val="bg2">
                    <a:lumMod val="10000"/>
                  </a:schemeClr>
                </a:solidFill>
              </a:rPr>
              <a:t>al,  </a:t>
            </a:r>
            <a:r>
              <a:rPr lang="en-US" sz="1400" b="1" dirty="0">
                <a:solidFill>
                  <a:schemeClr val="bg2">
                    <a:lumMod val="10000"/>
                  </a:schemeClr>
                </a:solidFill>
              </a:rPr>
              <a:t>"A </a:t>
            </a:r>
            <a:r>
              <a:rPr lang="en-US" sz="1400" b="1" dirty="0" err="1">
                <a:solidFill>
                  <a:schemeClr val="bg2">
                    <a:lumMod val="10000"/>
                  </a:schemeClr>
                </a:solidFill>
              </a:rPr>
              <a:t>Batteryless</a:t>
            </a:r>
            <a:r>
              <a:rPr lang="en-US" sz="1400" b="1" dirty="0">
                <a:solidFill>
                  <a:schemeClr val="bg2">
                    <a:lumMod val="10000"/>
                  </a:schemeClr>
                </a:solidFill>
              </a:rPr>
              <a:t> </a:t>
            </a:r>
            <a:r>
              <a:rPr lang="en-US" sz="1400" b="1" dirty="0" smtClean="0">
                <a:solidFill>
                  <a:schemeClr val="bg2">
                    <a:lumMod val="10000"/>
                  </a:schemeClr>
                </a:solidFill>
              </a:rPr>
              <a:t>19uW…. ",  JSSC, Jan. 2013.</a:t>
            </a:r>
            <a:endParaRPr lang="en-US" sz="1400" b="1" dirty="0">
              <a:solidFill>
                <a:schemeClr val="bg2">
                  <a:lumMod val="10000"/>
                </a:schemeClr>
              </a:solidFill>
            </a:endParaRPr>
          </a:p>
          <a:p>
            <a:pPr algn="just"/>
            <a:r>
              <a:rPr lang="en-US" sz="1400" b="1" dirty="0">
                <a:solidFill>
                  <a:schemeClr val="bg2">
                    <a:lumMod val="10000"/>
                  </a:schemeClr>
                </a:solidFill>
              </a:rPr>
              <a:t> </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32359" y="616655"/>
            <a:ext cx="2556493" cy="2326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681134" y="2709333"/>
            <a:ext cx="2633119" cy="307777"/>
          </a:xfrm>
          <a:prstGeom prst="rect">
            <a:avLst/>
          </a:prstGeom>
          <a:solidFill>
            <a:schemeClr val="bg1"/>
          </a:solidFill>
        </p:spPr>
        <p:txBody>
          <a:bodyPr wrap="square" rtlCol="0">
            <a:spAutoFit/>
          </a:bodyPr>
          <a:lstStyle/>
          <a:p>
            <a:r>
              <a:rPr lang="en-US" sz="1400" b="1" dirty="0" smtClean="0">
                <a:solidFill>
                  <a:schemeClr val="bg2">
                    <a:lumMod val="10000"/>
                  </a:schemeClr>
                </a:solidFill>
              </a:rPr>
              <a:t>19µW out of 50µW from TEG</a:t>
            </a:r>
            <a:endParaRPr lang="en-US" sz="1400" b="1" dirty="0">
              <a:solidFill>
                <a:schemeClr val="bg2">
                  <a:lumMod val="10000"/>
                </a:schemeClr>
              </a:solidFill>
            </a:endParaRPr>
          </a:p>
        </p:txBody>
      </p:sp>
      <p:sp>
        <p:nvSpPr>
          <p:cNvPr id="3" name="Isosceles Triangle 2"/>
          <p:cNvSpPr/>
          <p:nvPr/>
        </p:nvSpPr>
        <p:spPr>
          <a:xfrm rot="1109685">
            <a:off x="6695951" y="1703696"/>
            <a:ext cx="482600" cy="91919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rot="11765225">
            <a:off x="6969444" y="866830"/>
            <a:ext cx="482600" cy="86144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627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4</a:t>
            </a:fld>
            <a:endParaRPr lang="en-US" smtClean="0"/>
          </a:p>
        </p:txBody>
      </p:sp>
      <p:sp>
        <p:nvSpPr>
          <p:cNvPr id="28" name="TextBox 27"/>
          <p:cNvSpPr txBox="1"/>
          <p:nvPr/>
        </p:nvSpPr>
        <p:spPr>
          <a:xfrm>
            <a:off x="985838" y="160338"/>
            <a:ext cx="8158162" cy="1046162"/>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Power Supply Needs</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sp>
        <p:nvSpPr>
          <p:cNvPr id="8" name="TextBox 7"/>
          <p:cNvSpPr txBox="1"/>
          <p:nvPr/>
        </p:nvSpPr>
        <p:spPr>
          <a:xfrm>
            <a:off x="983409" y="5135166"/>
            <a:ext cx="8160589" cy="1292662"/>
          </a:xfrm>
          <a:prstGeom prst="rect">
            <a:avLst/>
          </a:prstGeom>
          <a:noFill/>
        </p:spPr>
        <p:txBody>
          <a:bodyPr wrap="square">
            <a:spAutoFit/>
          </a:bodyPr>
          <a:lstStyle/>
          <a:p>
            <a:pPr marL="457200"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Optimal energy point exists for each blocks such as CPU, Analog, RF etc.</a:t>
            </a:r>
          </a:p>
          <a:p>
            <a:pPr marL="457200"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Multiple regulated output voltages is needed.</a:t>
            </a:r>
          </a:p>
        </p:txBody>
      </p:sp>
      <p:pic>
        <p:nvPicPr>
          <p:cNvPr id="9" name="Picture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26781" y="1079270"/>
            <a:ext cx="5326911" cy="3907039"/>
          </a:xfrm>
          <a:prstGeom prst="rect">
            <a:avLst/>
          </a:prstGeom>
          <a:noFill/>
          <a:ln>
            <a:noFill/>
          </a:ln>
        </p:spPr>
      </p:pic>
      <p:sp>
        <p:nvSpPr>
          <p:cNvPr id="3" name="Rectangle 2"/>
          <p:cNvSpPr/>
          <p:nvPr/>
        </p:nvSpPr>
        <p:spPr>
          <a:xfrm>
            <a:off x="7038752" y="2047365"/>
            <a:ext cx="2105247" cy="738664"/>
          </a:xfrm>
          <a:prstGeom prst="rect">
            <a:avLst/>
          </a:prstGeom>
        </p:spPr>
        <p:txBody>
          <a:bodyPr wrap="square">
            <a:spAutoFit/>
          </a:bodyPr>
          <a:lstStyle/>
          <a:p>
            <a:pPr lvl="0"/>
            <a:r>
              <a:rPr lang="en-US" sz="1400" b="1" dirty="0">
                <a:solidFill>
                  <a:schemeClr val="tx1">
                    <a:lumMod val="50000"/>
                  </a:schemeClr>
                </a:solidFill>
              </a:rPr>
              <a:t>A. </a:t>
            </a:r>
            <a:r>
              <a:rPr lang="en-US" sz="1400" b="1" dirty="0" smtClean="0">
                <a:solidFill>
                  <a:schemeClr val="tx1">
                    <a:lumMod val="50000"/>
                  </a:schemeClr>
                </a:solidFill>
              </a:rPr>
              <a:t>Wang, et al, </a:t>
            </a:r>
            <a:r>
              <a:rPr lang="en-US" sz="1400" b="1" dirty="0">
                <a:solidFill>
                  <a:schemeClr val="tx1">
                    <a:lumMod val="50000"/>
                  </a:schemeClr>
                </a:solidFill>
              </a:rPr>
              <a:t>“A 180-mV </a:t>
            </a:r>
            <a:r>
              <a:rPr lang="en-US" sz="1400" b="1" dirty="0" err="1" smtClean="0">
                <a:solidFill>
                  <a:schemeClr val="tx1">
                    <a:lumMod val="50000"/>
                  </a:schemeClr>
                </a:solidFill>
              </a:rPr>
              <a:t>Subthreshold</a:t>
            </a:r>
            <a:r>
              <a:rPr lang="en-US" sz="1400" b="1" dirty="0" smtClean="0">
                <a:solidFill>
                  <a:schemeClr val="tx1">
                    <a:lumMod val="50000"/>
                  </a:schemeClr>
                </a:solidFill>
              </a:rPr>
              <a:t> …” </a:t>
            </a:r>
            <a:r>
              <a:rPr lang="en-US" sz="1400" b="1" i="1" dirty="0" smtClean="0">
                <a:solidFill>
                  <a:schemeClr val="tx1">
                    <a:lumMod val="50000"/>
                  </a:schemeClr>
                </a:solidFill>
              </a:rPr>
              <a:t>JSSC</a:t>
            </a:r>
            <a:r>
              <a:rPr lang="en-US" sz="1400" b="1" dirty="0" smtClean="0">
                <a:solidFill>
                  <a:schemeClr val="tx1">
                    <a:lumMod val="50000"/>
                  </a:schemeClr>
                </a:solidFill>
              </a:rPr>
              <a:t>, </a:t>
            </a:r>
            <a:r>
              <a:rPr lang="en-US" sz="1400" b="1" dirty="0">
                <a:solidFill>
                  <a:schemeClr val="tx1">
                    <a:lumMod val="50000"/>
                  </a:schemeClr>
                </a:solidFill>
              </a:rPr>
              <a:t>Jan.  2005</a:t>
            </a:r>
          </a:p>
        </p:txBody>
      </p:sp>
    </p:spTree>
    <p:extLst>
      <p:ext uri="{BB962C8B-B14F-4D97-AF65-F5344CB8AC3E}">
        <p14:creationId xmlns:p14="http://schemas.microsoft.com/office/powerpoint/2010/main" val="3737826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5</a:t>
            </a:fld>
            <a:endParaRPr lang="en-US" smtClean="0"/>
          </a:p>
        </p:txBody>
      </p:sp>
      <p:sp>
        <p:nvSpPr>
          <p:cNvPr id="28" name="TextBox 27"/>
          <p:cNvSpPr txBox="1"/>
          <p:nvPr/>
        </p:nvSpPr>
        <p:spPr>
          <a:xfrm>
            <a:off x="985838" y="160338"/>
            <a:ext cx="8158162" cy="1046162"/>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Power Supply needs for BSN</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sp>
        <p:nvSpPr>
          <p:cNvPr id="8" name="TextBox 7"/>
          <p:cNvSpPr txBox="1"/>
          <p:nvPr/>
        </p:nvSpPr>
        <p:spPr>
          <a:xfrm>
            <a:off x="983408" y="1088100"/>
            <a:ext cx="8160589" cy="3693319"/>
          </a:xfrm>
          <a:prstGeom prst="rect">
            <a:avLst/>
          </a:prstGeom>
          <a:noFill/>
        </p:spPr>
        <p:txBody>
          <a:bodyPr wrap="square">
            <a:spAutoFit/>
          </a:bodyPr>
          <a:lstStyle/>
          <a:p>
            <a:pPr marL="457200"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Optimal voltages exists for each Block in a BSN, which needs multiple supplies for BSN</a:t>
            </a:r>
          </a:p>
          <a:p>
            <a:pPr marL="457200" indent="-457200" fontAlgn="auto">
              <a:spcBef>
                <a:spcPts val="0"/>
              </a:spcBef>
              <a:spcAft>
                <a:spcPts val="0"/>
              </a:spcAft>
              <a:buFont typeface="Arial" pitchFamily="34" charset="0"/>
              <a:buChar char="•"/>
              <a:defRPr/>
            </a:pPr>
            <a:endParaRPr lang="en-US" sz="2600" dirty="0">
              <a:solidFill>
                <a:schemeClr val="bg2">
                  <a:lumMod val="10000"/>
                </a:schemeClr>
              </a:solidFill>
              <a:latin typeface="+mn-lt"/>
              <a:cs typeface="+mn-cs"/>
            </a:endParaRPr>
          </a:p>
          <a:p>
            <a:pPr marL="457200"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Since BSNs operate in energy constrained environment each supply should be efficient</a:t>
            </a:r>
          </a:p>
          <a:p>
            <a:pPr marL="457200" indent="-457200" fontAlgn="auto">
              <a:spcBef>
                <a:spcPts val="0"/>
              </a:spcBef>
              <a:spcAft>
                <a:spcPts val="0"/>
              </a:spcAft>
              <a:buFont typeface="Arial" pitchFamily="34" charset="0"/>
              <a:buChar char="•"/>
              <a:defRPr/>
            </a:pPr>
            <a:endParaRPr lang="en-US" sz="2600" dirty="0">
              <a:solidFill>
                <a:schemeClr val="bg2">
                  <a:lumMod val="10000"/>
                </a:schemeClr>
              </a:solidFill>
              <a:latin typeface="+mn-lt"/>
              <a:cs typeface="+mn-cs"/>
            </a:endParaRPr>
          </a:p>
          <a:p>
            <a:pPr marL="457200"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BSNs need efficient energy harvesting to further extend the lifetime</a:t>
            </a:r>
          </a:p>
          <a:p>
            <a:pPr marL="457200" indent="-457200" fontAlgn="auto">
              <a:spcBef>
                <a:spcPts val="0"/>
              </a:spcBef>
              <a:spcAft>
                <a:spcPts val="0"/>
              </a:spcAft>
              <a:buFont typeface="Arial" pitchFamily="34" charset="0"/>
              <a:buChar char="•"/>
              <a:defRPr/>
            </a:pPr>
            <a:endParaRPr lang="en-US" sz="2600" dirty="0" smtClean="0">
              <a:solidFill>
                <a:schemeClr val="bg2">
                  <a:lumMod val="10000"/>
                </a:schemeClr>
              </a:solidFill>
              <a:latin typeface="+mn-lt"/>
              <a:cs typeface="+mn-cs"/>
            </a:endParaRPr>
          </a:p>
        </p:txBody>
      </p:sp>
    </p:spTree>
    <p:extLst>
      <p:ext uri="{BB962C8B-B14F-4D97-AF65-F5344CB8AC3E}">
        <p14:creationId xmlns:p14="http://schemas.microsoft.com/office/powerpoint/2010/main" val="29095572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6</a:t>
            </a:fld>
            <a:endParaRPr lang="en-US" smtClean="0"/>
          </a:p>
        </p:txBody>
      </p:sp>
      <p:sp>
        <p:nvSpPr>
          <p:cNvPr id="28" name="TextBox 27"/>
          <p:cNvSpPr txBox="1"/>
          <p:nvPr/>
        </p:nvSpPr>
        <p:spPr>
          <a:xfrm>
            <a:off x="985838" y="160338"/>
            <a:ext cx="8158162" cy="2154436"/>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Limitation of existing solution</a:t>
            </a:r>
          </a:p>
          <a:p>
            <a:pPr fontAlgn="auto">
              <a:spcBef>
                <a:spcPts val="0"/>
              </a:spcBef>
              <a:spcAft>
                <a:spcPts val="0"/>
              </a:spcAft>
              <a:defRPr/>
            </a:pPr>
            <a:endParaRPr lang="en-US" sz="4400" dirty="0">
              <a:solidFill>
                <a:schemeClr val="bg2">
                  <a:lumMod val="10000"/>
                </a:schemeClr>
              </a:solidFill>
              <a:latin typeface="+mj-lt"/>
              <a:cs typeface="+mn-cs"/>
            </a:endParaRPr>
          </a:p>
          <a:p>
            <a:pPr fontAlgn="auto">
              <a:spcBef>
                <a:spcPts val="0"/>
              </a:spcBef>
              <a:spcAft>
                <a:spcPts val="0"/>
              </a:spcAft>
              <a:defRPr/>
            </a:pPr>
            <a:r>
              <a:rPr lang="en-US" sz="2800" dirty="0" smtClean="0">
                <a:solidFill>
                  <a:schemeClr val="bg2">
                    <a:lumMod val="10000"/>
                  </a:schemeClr>
                </a:solidFill>
                <a:latin typeface="+mj-lt"/>
                <a:cs typeface="+mn-cs"/>
              </a:rPr>
              <a:t>LDO</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7785" y="583023"/>
            <a:ext cx="5035802" cy="4815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Arrow Connector 2"/>
          <p:cNvCxnSpPr/>
          <p:nvPr/>
        </p:nvCxnSpPr>
        <p:spPr>
          <a:xfrm>
            <a:off x="7356199" y="3179796"/>
            <a:ext cx="0" cy="1746913"/>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9061437" y="1209724"/>
            <a:ext cx="0" cy="3903259"/>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974061" y="3520990"/>
            <a:ext cx="436728" cy="523220"/>
          </a:xfrm>
          <a:prstGeom prst="rect">
            <a:avLst/>
          </a:prstGeom>
          <a:noFill/>
        </p:spPr>
        <p:txBody>
          <a:bodyPr wrap="square" rtlCol="0">
            <a:spAutoFit/>
          </a:bodyPr>
          <a:lstStyle/>
          <a:p>
            <a:r>
              <a:rPr lang="en-US" sz="2800" b="1" dirty="0" smtClean="0">
                <a:solidFill>
                  <a:schemeClr val="bg2">
                    <a:lumMod val="10000"/>
                  </a:schemeClr>
                </a:solidFill>
              </a:rPr>
              <a:t>I</a:t>
            </a:r>
            <a:endParaRPr lang="en-US" sz="2800" b="1" dirty="0">
              <a:solidFill>
                <a:schemeClr val="bg2">
                  <a:lumMod val="10000"/>
                </a:schemeClr>
              </a:solidFill>
            </a:endParaRPr>
          </a:p>
        </p:txBody>
      </p:sp>
      <p:sp>
        <p:nvSpPr>
          <p:cNvPr id="12" name="TextBox 11"/>
          <p:cNvSpPr txBox="1"/>
          <p:nvPr/>
        </p:nvSpPr>
        <p:spPr>
          <a:xfrm>
            <a:off x="8626067" y="3400435"/>
            <a:ext cx="436728" cy="523220"/>
          </a:xfrm>
          <a:prstGeom prst="rect">
            <a:avLst/>
          </a:prstGeom>
          <a:noFill/>
        </p:spPr>
        <p:txBody>
          <a:bodyPr wrap="square" rtlCol="0">
            <a:spAutoFit/>
          </a:bodyPr>
          <a:lstStyle/>
          <a:p>
            <a:r>
              <a:rPr lang="en-US" sz="2800" b="1" dirty="0" smtClean="0">
                <a:solidFill>
                  <a:schemeClr val="bg2">
                    <a:lumMod val="10000"/>
                  </a:schemeClr>
                </a:solidFill>
              </a:rPr>
              <a:t>I</a:t>
            </a:r>
            <a:endParaRPr lang="en-US" sz="2800" b="1" dirty="0">
              <a:solidFill>
                <a:schemeClr val="bg2">
                  <a:lumMod val="10000"/>
                </a:schemeClr>
              </a:solidFill>
            </a:endParaRPr>
          </a:p>
        </p:txBody>
      </p:sp>
      <p:sp>
        <p:nvSpPr>
          <p:cNvPr id="14" name="TextBox 13"/>
          <p:cNvSpPr txBox="1"/>
          <p:nvPr/>
        </p:nvSpPr>
        <p:spPr>
          <a:xfrm>
            <a:off x="596370" y="2306189"/>
            <a:ext cx="4889573" cy="4493538"/>
          </a:xfrm>
          <a:prstGeom prst="rect">
            <a:avLst/>
          </a:prstGeom>
          <a:noFill/>
        </p:spPr>
        <p:txBody>
          <a:bodyPr wrap="square">
            <a:spAutoFit/>
          </a:bodyPr>
          <a:lstStyle/>
          <a:p>
            <a:pPr marL="800100" lvl="1"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Input power to the IC</a:t>
            </a:r>
          </a:p>
          <a:p>
            <a:pPr marL="1257300" lvl="2" indent="-342900" fontAlgn="auto">
              <a:spcBef>
                <a:spcPts val="0"/>
              </a:spcBef>
              <a:spcAft>
                <a:spcPts val="0"/>
              </a:spcAft>
              <a:buFont typeface="Arial" pitchFamily="34" charset="0"/>
              <a:buChar char="•"/>
              <a:defRPr/>
            </a:pPr>
            <a:r>
              <a:rPr lang="en-US" sz="2600" b="1" dirty="0" smtClean="0">
                <a:solidFill>
                  <a:schemeClr val="bg2">
                    <a:lumMod val="10000"/>
                  </a:schemeClr>
                </a:solidFill>
                <a:latin typeface="+mn-lt"/>
                <a:cs typeface="+mn-cs"/>
              </a:rPr>
              <a:t>V</a:t>
            </a:r>
            <a:r>
              <a:rPr lang="en-US" sz="2600" b="1" baseline="-25000" dirty="0" smtClean="0">
                <a:solidFill>
                  <a:schemeClr val="bg2">
                    <a:lumMod val="10000"/>
                  </a:schemeClr>
                </a:solidFill>
                <a:latin typeface="+mn-lt"/>
                <a:cs typeface="+mn-cs"/>
              </a:rPr>
              <a:t>DD</a:t>
            </a:r>
            <a:r>
              <a:rPr lang="en-US" sz="2600" dirty="0" smtClean="0">
                <a:solidFill>
                  <a:schemeClr val="bg2">
                    <a:lumMod val="10000"/>
                  </a:schemeClr>
                </a:solidFill>
                <a:latin typeface="+mn-lt"/>
                <a:cs typeface="+mn-cs"/>
              </a:rPr>
              <a:t>*I</a:t>
            </a:r>
          </a:p>
          <a:p>
            <a:pPr marL="800100" lvl="1"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Power taken from the source</a:t>
            </a:r>
          </a:p>
          <a:p>
            <a:pPr marL="1257300" lvl="2"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Vin*I</a:t>
            </a:r>
          </a:p>
          <a:p>
            <a:pPr marL="800100" lvl="1"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Ideal Efficiency is given by,</a:t>
            </a:r>
          </a:p>
          <a:p>
            <a:pPr marL="1257300" lvl="2"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V</a:t>
            </a:r>
            <a:r>
              <a:rPr lang="en-US" sz="2600" baseline="-25000" dirty="0" smtClean="0">
                <a:solidFill>
                  <a:schemeClr val="bg2">
                    <a:lumMod val="10000"/>
                  </a:schemeClr>
                </a:solidFill>
                <a:latin typeface="+mn-lt"/>
                <a:cs typeface="+mn-cs"/>
              </a:rPr>
              <a:t>DD</a:t>
            </a:r>
            <a:r>
              <a:rPr lang="en-US" sz="2600" dirty="0" smtClean="0">
                <a:solidFill>
                  <a:schemeClr val="bg2">
                    <a:lumMod val="10000"/>
                  </a:schemeClr>
                </a:solidFill>
                <a:latin typeface="+mn-lt"/>
                <a:cs typeface="+mn-cs"/>
              </a:rPr>
              <a:t>*I/Vin*I=V</a:t>
            </a:r>
            <a:r>
              <a:rPr lang="en-US" sz="2600" baseline="-25000" dirty="0" smtClean="0">
                <a:solidFill>
                  <a:schemeClr val="bg2">
                    <a:lumMod val="10000"/>
                  </a:schemeClr>
                </a:solidFill>
                <a:latin typeface="+mn-lt"/>
                <a:cs typeface="+mn-cs"/>
              </a:rPr>
              <a:t>DD</a:t>
            </a:r>
            <a:r>
              <a:rPr lang="en-US" sz="2600" dirty="0" smtClean="0">
                <a:solidFill>
                  <a:schemeClr val="bg2">
                    <a:lumMod val="10000"/>
                  </a:schemeClr>
                </a:solidFill>
                <a:latin typeface="+mn-lt"/>
                <a:cs typeface="+mn-cs"/>
              </a:rPr>
              <a:t>/Vin</a:t>
            </a:r>
          </a:p>
          <a:p>
            <a:pPr marL="800100" lvl="1"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Ex, Vin=1.2V and V</a:t>
            </a:r>
            <a:r>
              <a:rPr lang="en-US" sz="2600" baseline="-25000" dirty="0" smtClean="0">
                <a:solidFill>
                  <a:schemeClr val="bg2">
                    <a:lumMod val="10000"/>
                  </a:schemeClr>
                </a:solidFill>
                <a:latin typeface="+mn-lt"/>
                <a:cs typeface="+mn-cs"/>
              </a:rPr>
              <a:t>DD</a:t>
            </a:r>
            <a:r>
              <a:rPr lang="en-US" sz="2600" dirty="0" smtClean="0">
                <a:solidFill>
                  <a:schemeClr val="bg2">
                    <a:lumMod val="10000"/>
                  </a:schemeClr>
                </a:solidFill>
                <a:latin typeface="+mn-lt"/>
                <a:cs typeface="+mn-cs"/>
              </a:rPr>
              <a:t>=0.5V</a:t>
            </a:r>
          </a:p>
          <a:p>
            <a:pPr marL="800100" lvl="1"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Efficiency is 0.41 or ~40%.</a:t>
            </a:r>
          </a:p>
          <a:p>
            <a:pPr marL="800100" lvl="1" indent="-342900" fontAlgn="auto">
              <a:spcBef>
                <a:spcPts val="0"/>
              </a:spcBef>
              <a:spcAft>
                <a:spcPts val="0"/>
              </a:spcAft>
              <a:buFont typeface="Arial" pitchFamily="34" charset="0"/>
              <a:buChar char="•"/>
              <a:defRPr/>
            </a:pPr>
            <a:r>
              <a:rPr lang="en-US" sz="2600" b="1" dirty="0" smtClean="0">
                <a:solidFill>
                  <a:schemeClr val="bg2">
                    <a:lumMod val="10000"/>
                  </a:schemeClr>
                </a:solidFill>
              </a:rPr>
              <a:t>Almost 60</a:t>
            </a:r>
            <a:r>
              <a:rPr lang="en-US" sz="2600" b="1" dirty="0">
                <a:solidFill>
                  <a:schemeClr val="bg2">
                    <a:lumMod val="10000"/>
                  </a:schemeClr>
                </a:solidFill>
              </a:rPr>
              <a:t>% of power is lost in </a:t>
            </a:r>
            <a:r>
              <a:rPr lang="en-US" sz="2600" b="1" dirty="0" smtClean="0">
                <a:solidFill>
                  <a:schemeClr val="bg2">
                    <a:lumMod val="10000"/>
                  </a:schemeClr>
                </a:solidFill>
              </a:rPr>
              <a:t>regulation</a:t>
            </a:r>
            <a:endParaRPr lang="en-US" sz="2600" b="1" dirty="0">
              <a:solidFill>
                <a:schemeClr val="bg2">
                  <a:lumMod val="10000"/>
                </a:schemeClr>
              </a:solidFill>
            </a:endParaRPr>
          </a:p>
          <a:p>
            <a:pPr marL="800100" lvl="1" indent="-342900" fontAlgn="auto">
              <a:spcBef>
                <a:spcPts val="0"/>
              </a:spcBef>
              <a:spcAft>
                <a:spcPts val="0"/>
              </a:spcAft>
              <a:buFont typeface="Arial" pitchFamily="34" charset="0"/>
              <a:buChar char="•"/>
              <a:defRPr/>
            </a:pPr>
            <a:endParaRPr lang="en-US" sz="2600" dirty="0" smtClean="0">
              <a:solidFill>
                <a:schemeClr val="bg2">
                  <a:lumMod val="10000"/>
                </a:schemeClr>
              </a:solidFill>
              <a:latin typeface="+mn-lt"/>
              <a:cs typeface="+mn-cs"/>
            </a:endParaRPr>
          </a:p>
        </p:txBody>
      </p:sp>
    </p:spTree>
    <p:extLst>
      <p:ext uri="{BB962C8B-B14F-4D97-AF65-F5344CB8AC3E}">
        <p14:creationId xmlns:p14="http://schemas.microsoft.com/office/powerpoint/2010/main" val="43056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7</a:t>
            </a:fld>
            <a:endParaRPr lang="en-US" smtClean="0"/>
          </a:p>
        </p:txBody>
      </p:sp>
      <p:sp>
        <p:nvSpPr>
          <p:cNvPr id="28" name="TextBox 27"/>
          <p:cNvSpPr txBox="1"/>
          <p:nvPr/>
        </p:nvSpPr>
        <p:spPr>
          <a:xfrm>
            <a:off x="985838" y="160338"/>
            <a:ext cx="8158162" cy="1723549"/>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State of the art BSN </a:t>
            </a:r>
            <a:r>
              <a:rPr lang="en-US" sz="4400" dirty="0" err="1" smtClean="0">
                <a:solidFill>
                  <a:schemeClr val="bg2">
                    <a:lumMod val="10000"/>
                  </a:schemeClr>
                </a:solidFill>
                <a:latin typeface="+mj-lt"/>
                <a:cs typeface="+mn-cs"/>
              </a:rPr>
              <a:t>SoC</a:t>
            </a:r>
            <a:r>
              <a:rPr lang="en-US" sz="4400" dirty="0" smtClean="0">
                <a:solidFill>
                  <a:schemeClr val="bg2">
                    <a:lumMod val="10000"/>
                  </a:schemeClr>
                </a:solidFill>
                <a:latin typeface="+mj-lt"/>
                <a:cs typeface="+mn-cs"/>
              </a:rPr>
              <a:t> Power Management</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pic>
        <p:nvPicPr>
          <p:cNvPr id="10" name="Picture 9"/>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4865" y="1883887"/>
            <a:ext cx="7372668" cy="2747380"/>
          </a:xfrm>
          <a:prstGeom prst="rect">
            <a:avLst/>
          </a:prstGeom>
          <a:noFill/>
          <a:ln>
            <a:noFill/>
          </a:ln>
        </p:spPr>
      </p:pic>
      <p:sp>
        <p:nvSpPr>
          <p:cNvPr id="11" name="TextBox 10"/>
          <p:cNvSpPr txBox="1"/>
          <p:nvPr/>
        </p:nvSpPr>
        <p:spPr>
          <a:xfrm>
            <a:off x="936446" y="4784716"/>
            <a:ext cx="8111861" cy="1692771"/>
          </a:xfrm>
          <a:prstGeom prst="rect">
            <a:avLst/>
          </a:prstGeom>
          <a:noFill/>
        </p:spPr>
        <p:txBody>
          <a:bodyPr wrap="square">
            <a:spAutoFit/>
          </a:bodyPr>
          <a:lstStyle/>
          <a:p>
            <a:pPr marL="342900"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rPr>
              <a:t>Boost converter harvests the energy on to a capacitor at 1.35V</a:t>
            </a:r>
            <a:endParaRPr lang="en-US" sz="2600" dirty="0">
              <a:solidFill>
                <a:schemeClr val="bg2">
                  <a:lumMod val="10000"/>
                </a:schemeClr>
              </a:solidFill>
              <a:latin typeface="+mn-lt"/>
            </a:endParaRPr>
          </a:p>
          <a:p>
            <a:pPr marL="342900"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rPr>
              <a:t>Multiple rails are served by linear regulators</a:t>
            </a:r>
            <a:endParaRPr lang="en-US" sz="2600" dirty="0">
              <a:solidFill>
                <a:schemeClr val="bg2">
                  <a:lumMod val="10000"/>
                </a:schemeClr>
              </a:solidFill>
              <a:latin typeface="+mn-lt"/>
            </a:endParaRPr>
          </a:p>
          <a:p>
            <a:pPr marL="342900" indent="-342900" fontAlgn="auto">
              <a:spcBef>
                <a:spcPts val="0"/>
              </a:spcBef>
              <a:spcAft>
                <a:spcPts val="0"/>
              </a:spcAft>
              <a:buFont typeface="Arial" pitchFamily="34" charset="0"/>
              <a:buChar char="•"/>
              <a:defRPr/>
            </a:pPr>
            <a:r>
              <a:rPr lang="en-US" sz="2600" b="1" dirty="0" smtClean="0">
                <a:solidFill>
                  <a:schemeClr val="bg2">
                    <a:lumMod val="10000"/>
                  </a:schemeClr>
                </a:solidFill>
                <a:latin typeface="+mn-lt"/>
              </a:rPr>
              <a:t>63% 23% and 12% energy is lost in voltage regulation.</a:t>
            </a:r>
            <a:endParaRPr lang="en-US" sz="2600" b="1" dirty="0">
              <a:solidFill>
                <a:schemeClr val="bg2">
                  <a:lumMod val="10000"/>
                </a:schemeClr>
              </a:solidFill>
              <a:latin typeface="+mn-lt"/>
            </a:endParaRPr>
          </a:p>
        </p:txBody>
      </p:sp>
      <p:sp>
        <p:nvSpPr>
          <p:cNvPr id="6" name="Rectangle 5"/>
          <p:cNvSpPr/>
          <p:nvPr/>
        </p:nvSpPr>
        <p:spPr>
          <a:xfrm>
            <a:off x="5892800" y="4224454"/>
            <a:ext cx="2878667" cy="646331"/>
          </a:xfrm>
          <a:prstGeom prst="rect">
            <a:avLst/>
          </a:prstGeom>
        </p:spPr>
        <p:txBody>
          <a:bodyPr wrap="square">
            <a:spAutoFit/>
          </a:bodyPr>
          <a:lstStyle/>
          <a:p>
            <a:pPr algn="just"/>
            <a:r>
              <a:rPr lang="en-US" sz="1200" b="1" dirty="0" smtClean="0">
                <a:solidFill>
                  <a:schemeClr val="bg2">
                    <a:lumMod val="10000"/>
                  </a:schemeClr>
                </a:solidFill>
              </a:rPr>
              <a:t>Y. </a:t>
            </a:r>
            <a:r>
              <a:rPr lang="en-US" sz="1200" b="1" dirty="0">
                <a:solidFill>
                  <a:schemeClr val="bg2">
                    <a:lumMod val="10000"/>
                  </a:schemeClr>
                </a:solidFill>
              </a:rPr>
              <a:t>Zhang</a:t>
            </a:r>
            <a:r>
              <a:rPr lang="en-US" sz="1200" b="1" dirty="0" smtClean="0">
                <a:solidFill>
                  <a:schemeClr val="bg2">
                    <a:lumMod val="10000"/>
                  </a:schemeClr>
                </a:solidFill>
              </a:rPr>
              <a:t>, </a:t>
            </a:r>
            <a:r>
              <a:rPr lang="en-US" sz="1200" b="1" dirty="0">
                <a:solidFill>
                  <a:schemeClr val="bg2">
                    <a:lumMod val="10000"/>
                  </a:schemeClr>
                </a:solidFill>
              </a:rPr>
              <a:t>et </a:t>
            </a:r>
            <a:r>
              <a:rPr lang="en-US" sz="1200" b="1" dirty="0" smtClean="0">
                <a:solidFill>
                  <a:schemeClr val="bg2">
                    <a:lumMod val="10000"/>
                  </a:schemeClr>
                </a:solidFill>
              </a:rPr>
              <a:t>al,  </a:t>
            </a:r>
            <a:r>
              <a:rPr lang="en-US" sz="1200" b="1" dirty="0">
                <a:solidFill>
                  <a:schemeClr val="bg2">
                    <a:lumMod val="10000"/>
                  </a:schemeClr>
                </a:solidFill>
              </a:rPr>
              <a:t>"A </a:t>
            </a:r>
            <a:r>
              <a:rPr lang="en-US" sz="1200" b="1" dirty="0" err="1">
                <a:solidFill>
                  <a:schemeClr val="bg2">
                    <a:lumMod val="10000"/>
                  </a:schemeClr>
                </a:solidFill>
              </a:rPr>
              <a:t>Batteryless</a:t>
            </a:r>
            <a:r>
              <a:rPr lang="en-US" sz="1200" b="1" dirty="0">
                <a:solidFill>
                  <a:schemeClr val="bg2">
                    <a:lumMod val="10000"/>
                  </a:schemeClr>
                </a:solidFill>
              </a:rPr>
              <a:t> </a:t>
            </a:r>
            <a:r>
              <a:rPr lang="en-US" sz="1200" b="1" dirty="0" smtClean="0">
                <a:solidFill>
                  <a:schemeClr val="bg2">
                    <a:lumMod val="10000"/>
                  </a:schemeClr>
                </a:solidFill>
              </a:rPr>
              <a:t>19uW…. ",  JSSC, Jan. 2013.</a:t>
            </a:r>
            <a:endParaRPr lang="en-US" sz="1200" b="1" dirty="0">
              <a:solidFill>
                <a:schemeClr val="bg2">
                  <a:lumMod val="10000"/>
                </a:schemeClr>
              </a:solidFill>
            </a:endParaRPr>
          </a:p>
          <a:p>
            <a:pPr algn="just"/>
            <a:r>
              <a:rPr lang="en-US" sz="1200" b="1" dirty="0">
                <a:solidFill>
                  <a:schemeClr val="bg2">
                    <a:lumMod val="10000"/>
                  </a:schemeClr>
                </a:solidFill>
              </a:rPr>
              <a:t> </a:t>
            </a:r>
          </a:p>
        </p:txBody>
      </p:sp>
    </p:spTree>
    <p:extLst>
      <p:ext uri="{BB962C8B-B14F-4D97-AF65-F5344CB8AC3E}">
        <p14:creationId xmlns:p14="http://schemas.microsoft.com/office/powerpoint/2010/main" val="33170587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8</a:t>
            </a:fld>
            <a:endParaRPr lang="en-US" smtClean="0"/>
          </a:p>
        </p:txBody>
      </p:sp>
      <p:sp>
        <p:nvSpPr>
          <p:cNvPr id="28" name="TextBox 27"/>
          <p:cNvSpPr txBox="1"/>
          <p:nvPr/>
        </p:nvSpPr>
        <p:spPr>
          <a:xfrm>
            <a:off x="985838" y="160338"/>
            <a:ext cx="8158162" cy="1046440"/>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Research Questions</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sp>
        <p:nvSpPr>
          <p:cNvPr id="11" name="TextBox 10"/>
          <p:cNvSpPr txBox="1"/>
          <p:nvPr/>
        </p:nvSpPr>
        <p:spPr>
          <a:xfrm>
            <a:off x="1008988" y="1499649"/>
            <a:ext cx="8111861" cy="2092881"/>
          </a:xfrm>
          <a:prstGeom prst="rect">
            <a:avLst/>
          </a:prstGeom>
          <a:noFill/>
        </p:spPr>
        <p:txBody>
          <a:bodyPr wrap="square">
            <a:spAutoFit/>
          </a:bodyPr>
          <a:lstStyle/>
          <a:p>
            <a:pPr marL="342900"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rPr>
              <a:t>There is a theoretical limit on the efficiency of LDO.</a:t>
            </a:r>
            <a:endParaRPr lang="en-US" sz="2600" b="1" dirty="0" smtClean="0">
              <a:solidFill>
                <a:schemeClr val="bg2">
                  <a:lumMod val="10000"/>
                </a:schemeClr>
              </a:solidFill>
              <a:latin typeface="+mn-lt"/>
            </a:endParaRPr>
          </a:p>
          <a:p>
            <a:pPr marL="342900" indent="-342900" fontAlgn="auto">
              <a:spcBef>
                <a:spcPts val="0"/>
              </a:spcBef>
              <a:spcAft>
                <a:spcPts val="0"/>
              </a:spcAft>
              <a:buFont typeface="Arial" pitchFamily="34" charset="0"/>
              <a:buChar char="•"/>
              <a:defRPr/>
            </a:pPr>
            <a:endParaRPr lang="en-US" sz="2600" b="1" dirty="0">
              <a:solidFill>
                <a:schemeClr val="bg2">
                  <a:lumMod val="10000"/>
                </a:schemeClr>
              </a:solidFill>
              <a:latin typeface="+mn-lt"/>
            </a:endParaRPr>
          </a:p>
          <a:p>
            <a:pPr marL="342900" indent="-342900" fontAlgn="auto">
              <a:spcBef>
                <a:spcPts val="0"/>
              </a:spcBef>
              <a:spcAft>
                <a:spcPts val="0"/>
              </a:spcAft>
              <a:buFont typeface="Arial" pitchFamily="34" charset="0"/>
              <a:buChar char="•"/>
              <a:defRPr/>
            </a:pPr>
            <a:r>
              <a:rPr lang="en-US" sz="2600" b="1" dirty="0" smtClean="0">
                <a:solidFill>
                  <a:schemeClr val="bg2">
                    <a:lumMod val="10000"/>
                  </a:schemeClr>
                </a:solidFill>
                <a:latin typeface="+mn-lt"/>
              </a:rPr>
              <a:t>What can replace LDOs ?? </a:t>
            </a:r>
            <a:endParaRPr lang="en-US" sz="2600" b="1" dirty="0">
              <a:solidFill>
                <a:schemeClr val="bg2">
                  <a:lumMod val="10000"/>
                </a:schemeClr>
              </a:solidFill>
              <a:latin typeface="+mn-lt"/>
            </a:endParaRPr>
          </a:p>
          <a:p>
            <a:pPr marL="342900" indent="-342900" fontAlgn="auto">
              <a:spcBef>
                <a:spcPts val="0"/>
              </a:spcBef>
              <a:spcAft>
                <a:spcPts val="0"/>
              </a:spcAft>
              <a:buFont typeface="Arial" pitchFamily="34" charset="0"/>
              <a:buChar char="•"/>
              <a:defRPr/>
            </a:pPr>
            <a:endParaRPr lang="en-US" sz="2600" b="1" dirty="0" smtClean="0">
              <a:solidFill>
                <a:schemeClr val="bg2">
                  <a:lumMod val="10000"/>
                </a:schemeClr>
              </a:solidFill>
              <a:latin typeface="+mn-lt"/>
            </a:endParaRPr>
          </a:p>
          <a:p>
            <a:pPr fontAlgn="auto">
              <a:spcBef>
                <a:spcPts val="0"/>
              </a:spcBef>
              <a:spcAft>
                <a:spcPts val="0"/>
              </a:spcAft>
              <a:defRPr/>
            </a:pPr>
            <a:endParaRPr lang="en-US" sz="2600" b="1" dirty="0" smtClean="0">
              <a:solidFill>
                <a:schemeClr val="bg2">
                  <a:lumMod val="10000"/>
                </a:schemeClr>
              </a:solidFill>
              <a:latin typeface="+mn-lt"/>
            </a:endParaRPr>
          </a:p>
        </p:txBody>
      </p:sp>
    </p:spTree>
    <p:extLst>
      <p:ext uri="{BB962C8B-B14F-4D97-AF65-F5344CB8AC3E}">
        <p14:creationId xmlns:p14="http://schemas.microsoft.com/office/powerpoint/2010/main" val="4906895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9</a:t>
            </a:fld>
            <a:endParaRPr lang="en-US" smtClean="0"/>
          </a:p>
        </p:txBody>
      </p:sp>
      <p:sp>
        <p:nvSpPr>
          <p:cNvPr id="28" name="TextBox 27"/>
          <p:cNvSpPr txBox="1"/>
          <p:nvPr/>
        </p:nvSpPr>
        <p:spPr>
          <a:xfrm>
            <a:off x="985838" y="160338"/>
            <a:ext cx="8158162" cy="1723549"/>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State of the art BSN </a:t>
            </a:r>
            <a:r>
              <a:rPr lang="en-US" sz="4400" dirty="0" err="1" smtClean="0">
                <a:solidFill>
                  <a:schemeClr val="bg2">
                    <a:lumMod val="10000"/>
                  </a:schemeClr>
                </a:solidFill>
                <a:latin typeface="+mj-lt"/>
                <a:cs typeface="+mn-cs"/>
              </a:rPr>
              <a:t>SoC</a:t>
            </a:r>
            <a:r>
              <a:rPr lang="en-US" sz="4400" dirty="0" smtClean="0">
                <a:solidFill>
                  <a:schemeClr val="bg2">
                    <a:lumMod val="10000"/>
                  </a:schemeClr>
                </a:solidFill>
                <a:latin typeface="+mj-lt"/>
                <a:cs typeface="+mn-cs"/>
              </a:rPr>
              <a:t> Power Management</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pic>
        <p:nvPicPr>
          <p:cNvPr id="10" name="Picture 9"/>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4865" y="1883887"/>
            <a:ext cx="7372668" cy="2747380"/>
          </a:xfrm>
          <a:prstGeom prst="rect">
            <a:avLst/>
          </a:prstGeom>
          <a:noFill/>
          <a:ln>
            <a:noFill/>
          </a:ln>
        </p:spPr>
      </p:pic>
      <p:sp>
        <p:nvSpPr>
          <p:cNvPr id="11" name="TextBox 10"/>
          <p:cNvSpPr txBox="1"/>
          <p:nvPr/>
        </p:nvSpPr>
        <p:spPr>
          <a:xfrm>
            <a:off x="936446" y="4784716"/>
            <a:ext cx="8111861" cy="1692771"/>
          </a:xfrm>
          <a:prstGeom prst="rect">
            <a:avLst/>
          </a:prstGeom>
          <a:noFill/>
        </p:spPr>
        <p:txBody>
          <a:bodyPr wrap="square">
            <a:spAutoFit/>
          </a:bodyPr>
          <a:lstStyle/>
          <a:p>
            <a:pPr marL="342900"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rPr>
              <a:t>Boost converter harvests the energy on to a capacitor at 1.35V</a:t>
            </a:r>
            <a:endParaRPr lang="en-US" sz="2600" dirty="0">
              <a:solidFill>
                <a:schemeClr val="bg2">
                  <a:lumMod val="10000"/>
                </a:schemeClr>
              </a:solidFill>
              <a:latin typeface="+mn-lt"/>
            </a:endParaRPr>
          </a:p>
          <a:p>
            <a:pPr marL="342900"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rPr>
              <a:t>Multiple rails are served by linear regulators</a:t>
            </a:r>
            <a:endParaRPr lang="en-US" sz="2600" dirty="0">
              <a:solidFill>
                <a:schemeClr val="bg2">
                  <a:lumMod val="10000"/>
                </a:schemeClr>
              </a:solidFill>
              <a:latin typeface="+mn-lt"/>
            </a:endParaRPr>
          </a:p>
          <a:p>
            <a:pPr marL="342900" indent="-342900" fontAlgn="auto">
              <a:spcBef>
                <a:spcPts val="0"/>
              </a:spcBef>
              <a:spcAft>
                <a:spcPts val="0"/>
              </a:spcAft>
              <a:buFont typeface="Arial" pitchFamily="34" charset="0"/>
              <a:buChar char="•"/>
              <a:defRPr/>
            </a:pPr>
            <a:r>
              <a:rPr lang="en-US" sz="2600" b="1" dirty="0" smtClean="0">
                <a:solidFill>
                  <a:schemeClr val="bg2">
                    <a:lumMod val="10000"/>
                  </a:schemeClr>
                </a:solidFill>
                <a:latin typeface="+mn-lt"/>
              </a:rPr>
              <a:t>63% 23% and 12% energy is lost in voltage regulation.</a:t>
            </a:r>
            <a:endParaRPr lang="en-US" sz="2600" b="1" dirty="0">
              <a:solidFill>
                <a:schemeClr val="bg2">
                  <a:lumMod val="10000"/>
                </a:schemeClr>
              </a:solidFill>
              <a:latin typeface="+mn-lt"/>
            </a:endParaRPr>
          </a:p>
        </p:txBody>
      </p:sp>
      <p:sp>
        <p:nvSpPr>
          <p:cNvPr id="6" name="Rectangle 5"/>
          <p:cNvSpPr/>
          <p:nvPr/>
        </p:nvSpPr>
        <p:spPr>
          <a:xfrm>
            <a:off x="5892800" y="4224454"/>
            <a:ext cx="2878667" cy="646331"/>
          </a:xfrm>
          <a:prstGeom prst="rect">
            <a:avLst/>
          </a:prstGeom>
        </p:spPr>
        <p:txBody>
          <a:bodyPr wrap="square">
            <a:spAutoFit/>
          </a:bodyPr>
          <a:lstStyle/>
          <a:p>
            <a:pPr algn="just"/>
            <a:r>
              <a:rPr lang="en-US" sz="1200" b="1" dirty="0" smtClean="0">
                <a:solidFill>
                  <a:schemeClr val="bg2">
                    <a:lumMod val="10000"/>
                  </a:schemeClr>
                </a:solidFill>
              </a:rPr>
              <a:t>Y. </a:t>
            </a:r>
            <a:r>
              <a:rPr lang="en-US" sz="1200" b="1" dirty="0">
                <a:solidFill>
                  <a:schemeClr val="bg2">
                    <a:lumMod val="10000"/>
                  </a:schemeClr>
                </a:solidFill>
              </a:rPr>
              <a:t>Zhang</a:t>
            </a:r>
            <a:r>
              <a:rPr lang="en-US" sz="1200" b="1" dirty="0" smtClean="0">
                <a:solidFill>
                  <a:schemeClr val="bg2">
                    <a:lumMod val="10000"/>
                  </a:schemeClr>
                </a:solidFill>
              </a:rPr>
              <a:t>, </a:t>
            </a:r>
            <a:r>
              <a:rPr lang="en-US" sz="1200" b="1" dirty="0">
                <a:solidFill>
                  <a:schemeClr val="bg2">
                    <a:lumMod val="10000"/>
                  </a:schemeClr>
                </a:solidFill>
              </a:rPr>
              <a:t>et </a:t>
            </a:r>
            <a:r>
              <a:rPr lang="en-US" sz="1200" b="1" dirty="0" smtClean="0">
                <a:solidFill>
                  <a:schemeClr val="bg2">
                    <a:lumMod val="10000"/>
                  </a:schemeClr>
                </a:solidFill>
              </a:rPr>
              <a:t>al,  </a:t>
            </a:r>
            <a:r>
              <a:rPr lang="en-US" sz="1200" b="1" dirty="0">
                <a:solidFill>
                  <a:schemeClr val="bg2">
                    <a:lumMod val="10000"/>
                  </a:schemeClr>
                </a:solidFill>
              </a:rPr>
              <a:t>"A </a:t>
            </a:r>
            <a:r>
              <a:rPr lang="en-US" sz="1200" b="1" dirty="0" err="1">
                <a:solidFill>
                  <a:schemeClr val="bg2">
                    <a:lumMod val="10000"/>
                  </a:schemeClr>
                </a:solidFill>
              </a:rPr>
              <a:t>Batteryless</a:t>
            </a:r>
            <a:r>
              <a:rPr lang="en-US" sz="1200" b="1" dirty="0">
                <a:solidFill>
                  <a:schemeClr val="bg2">
                    <a:lumMod val="10000"/>
                  </a:schemeClr>
                </a:solidFill>
              </a:rPr>
              <a:t> </a:t>
            </a:r>
            <a:r>
              <a:rPr lang="en-US" sz="1200" b="1" dirty="0" smtClean="0">
                <a:solidFill>
                  <a:schemeClr val="bg2">
                    <a:lumMod val="10000"/>
                  </a:schemeClr>
                </a:solidFill>
              </a:rPr>
              <a:t>19uW…. ",  JSSC, Jan. 2013.</a:t>
            </a:r>
            <a:endParaRPr lang="en-US" sz="1200" b="1" dirty="0">
              <a:solidFill>
                <a:schemeClr val="bg2">
                  <a:lumMod val="10000"/>
                </a:schemeClr>
              </a:solidFill>
            </a:endParaRPr>
          </a:p>
          <a:p>
            <a:pPr algn="just"/>
            <a:r>
              <a:rPr lang="en-US" sz="1200" b="1" dirty="0">
                <a:solidFill>
                  <a:schemeClr val="bg2">
                    <a:lumMod val="10000"/>
                  </a:schemeClr>
                </a:solidFill>
              </a:rPr>
              <a:t> </a:t>
            </a:r>
          </a:p>
        </p:txBody>
      </p:sp>
    </p:spTree>
    <p:extLst>
      <p:ext uri="{BB962C8B-B14F-4D97-AF65-F5344CB8AC3E}">
        <p14:creationId xmlns:p14="http://schemas.microsoft.com/office/powerpoint/2010/main" val="18532465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LPVLSI_PPT_TEMPLATE (1)">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RLPVLSI_PPT_TEMPLATE (1)</Template>
  <TotalTime>12848</TotalTime>
  <Words>733</Words>
  <Application>Microsoft Office PowerPoint</Application>
  <PresentationFormat>On-screen Show (4:3)</PresentationFormat>
  <Paragraphs>95</Paragraphs>
  <Slides>12</Slides>
  <Notes>6</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RLPVLSI_PPT_TEMPLATE (1)</vt:lpstr>
      <vt:lpstr>Power Management Solutions for ULP SoCs  Deliberate Practice – Session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Energy Harvesting</vt:lpstr>
      <vt:lpstr>PowerPoint Presentation</vt:lpstr>
    </vt:vector>
  </TitlesOfParts>
  <Company>UVA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UVA</dc:creator>
  <cp:lastModifiedBy>oaa4bj</cp:lastModifiedBy>
  <cp:revision>272</cp:revision>
  <cp:lastPrinted>2011-09-12T21:41:37Z</cp:lastPrinted>
  <dcterms:created xsi:type="dcterms:W3CDTF">2011-09-20T01:19:28Z</dcterms:created>
  <dcterms:modified xsi:type="dcterms:W3CDTF">2013-04-29T20:41:29Z</dcterms:modified>
</cp:coreProperties>
</file>